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notesSlides/notesSlide78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67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68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Default Extension="vml" ContentType="application/vnd.openxmlformats-officedocument.vmlDrawing"/>
  <Override PartName="/ppt/notesSlides/notesSlide31.xml" ContentType="application/vnd.openxmlformats-officedocument.presentationml.notes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3"/>
  </p:notesMasterIdLst>
  <p:handoutMasterIdLst>
    <p:handoutMasterId r:id="rId84"/>
  </p:handoutMasterIdLst>
  <p:sldIdLst>
    <p:sldId id="36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35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321" r:id="rId22"/>
    <p:sldId id="276" r:id="rId23"/>
    <p:sldId id="322" r:id="rId24"/>
    <p:sldId id="277" r:id="rId25"/>
    <p:sldId id="278" r:id="rId26"/>
    <p:sldId id="323" r:id="rId27"/>
    <p:sldId id="324" r:id="rId28"/>
    <p:sldId id="279" r:id="rId29"/>
    <p:sldId id="280" r:id="rId30"/>
    <p:sldId id="281" r:id="rId31"/>
    <p:sldId id="355" r:id="rId32"/>
    <p:sldId id="326" r:id="rId33"/>
    <p:sldId id="341" r:id="rId34"/>
    <p:sldId id="282" r:id="rId35"/>
    <p:sldId id="283" r:id="rId36"/>
    <p:sldId id="327" r:id="rId37"/>
    <p:sldId id="370" r:id="rId38"/>
    <p:sldId id="284" r:id="rId39"/>
    <p:sldId id="285" r:id="rId40"/>
    <p:sldId id="286" r:id="rId41"/>
    <p:sldId id="287" r:id="rId42"/>
    <p:sldId id="288" r:id="rId43"/>
    <p:sldId id="289" r:id="rId44"/>
    <p:sldId id="290" r:id="rId45"/>
    <p:sldId id="291" r:id="rId46"/>
    <p:sldId id="292" r:id="rId47"/>
    <p:sldId id="293" r:id="rId48"/>
    <p:sldId id="294" r:id="rId49"/>
    <p:sldId id="295" r:id="rId50"/>
    <p:sldId id="297" r:id="rId51"/>
    <p:sldId id="298" r:id="rId52"/>
    <p:sldId id="299" r:id="rId53"/>
    <p:sldId id="300" r:id="rId54"/>
    <p:sldId id="301" r:id="rId55"/>
    <p:sldId id="364" r:id="rId56"/>
    <p:sldId id="302" r:id="rId57"/>
    <p:sldId id="303" r:id="rId58"/>
    <p:sldId id="304" r:id="rId59"/>
    <p:sldId id="305" r:id="rId60"/>
    <p:sldId id="306" r:id="rId61"/>
    <p:sldId id="307" r:id="rId62"/>
    <p:sldId id="308" r:id="rId63"/>
    <p:sldId id="309" r:id="rId64"/>
    <p:sldId id="310" r:id="rId65"/>
    <p:sldId id="311" r:id="rId66"/>
    <p:sldId id="312" r:id="rId67"/>
    <p:sldId id="329" r:id="rId68"/>
    <p:sldId id="330" r:id="rId69"/>
    <p:sldId id="331" r:id="rId70"/>
    <p:sldId id="332" r:id="rId71"/>
    <p:sldId id="362" r:id="rId72"/>
    <p:sldId id="363" r:id="rId73"/>
    <p:sldId id="359" r:id="rId74"/>
    <p:sldId id="360" r:id="rId75"/>
    <p:sldId id="367" r:id="rId76"/>
    <p:sldId id="368" r:id="rId77"/>
    <p:sldId id="313" r:id="rId78"/>
    <p:sldId id="317" r:id="rId79"/>
    <p:sldId id="344" r:id="rId80"/>
    <p:sldId id="315" r:id="rId81"/>
    <p:sldId id="316" r:id="rId82"/>
  </p:sldIdLst>
  <p:sldSz cx="9144000" cy="6858000" type="screen4x3"/>
  <p:notesSz cx="6815138" cy="9942513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0044" autoAdjust="0"/>
  </p:normalViewPr>
  <p:slideViewPr>
    <p:cSldViewPr>
      <p:cViewPr>
        <p:scale>
          <a:sx n="70" d="100"/>
          <a:sy n="70" d="100"/>
        </p:scale>
        <p:origin x="-1974" y="-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80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notesMaster" Target="notesMasters/notesMaster1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3226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60335" y="0"/>
            <a:ext cx="2953226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3226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60335" y="9443662"/>
            <a:ext cx="2953226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3E41-214D-41E6-A68C-9C9F5A958573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4093199283"/>
      </p:ext>
    </p:extLst>
  </p:cSld>
  <p:clrMap bg1="lt1" tx1="dk1" bg2="lt2" tx2="dk2" accent1="accent1" accent2="accent2" accent3="accent3" accent4="accent4" accent5="accent5" accent6="accent6" hlink="hlink" folHlink="folHlink"/>
  <p:hf sldNum="0"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3226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60335" y="0"/>
            <a:ext cx="2953226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923925" y="746125"/>
            <a:ext cx="496887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1514" y="4722694"/>
            <a:ext cx="5452110" cy="4474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3226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60335" y="9443662"/>
            <a:ext cx="2953226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F4B5C2-C4D9-4CE8-B31D-D314F8EA298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481676465"/>
      </p:ext>
    </p:extLst>
  </p:cSld>
  <p:clrMap bg1="lt1" tx1="dk1" bg2="lt2" tx2="dk2" accent1="accent1" accent2="accent2" accent3="accent3" accent4="accent4" accent5="accent5" accent6="accent6" hlink="hlink" folHlink="folHlink"/>
  <p:hf sldNum="0"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820142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581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5004162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68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0239695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6564841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40744011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6308930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785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2886076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88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4078961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990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3961736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093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2642938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8828174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8766095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7888819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528806-039F-4AD2-839C-F7AA3834F71D}" type="slidenum">
              <a:rPr lang="pt-BR" smtClean="0"/>
              <a:pPr/>
              <a:t>21</a:t>
            </a:fld>
            <a:endParaRPr lang="pt-BR" smtClean="0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="" xmlns:p14="http://schemas.microsoft.com/office/powerpoint/2010/main" val="25515950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195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97349318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B4C9EA-F0CE-4C96-A14D-D7935AB4B6AE}" type="slidenum">
              <a:rPr lang="pt-BR" smtClean="0"/>
              <a:pPr/>
              <a:t>23</a:t>
            </a:fld>
            <a:endParaRPr lang="pt-BR" smtClean="0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="" xmlns:p14="http://schemas.microsoft.com/office/powerpoint/2010/main" val="30803747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297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772239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400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4689126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1769674-1E78-40D0-AC98-9AEC1B398495}" type="slidenum">
              <a:rPr lang="pt-BR" smtClean="0"/>
              <a:pPr/>
              <a:t>26</a:t>
            </a:fld>
            <a:endParaRPr lang="pt-BR" smtClean="0"/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="" xmlns:p14="http://schemas.microsoft.com/office/powerpoint/2010/main" val="319307754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502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80755888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502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65392318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605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5655456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48220516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707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4554627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4950152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AB6F15-0BDD-4116-BC03-4BF00B422349}" type="slidenum">
              <a:rPr lang="pt-BR" smtClean="0"/>
              <a:pPr/>
              <a:t>32</a:t>
            </a:fld>
            <a:endParaRPr lang="pt-BR" smtClean="0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="" xmlns:p14="http://schemas.microsoft.com/office/powerpoint/2010/main" val="237526139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54105566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809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68499893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2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5353152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0CB1CD3-EF52-4902-A28D-FAC98945BB53}" type="slidenum">
              <a:rPr lang="pt-BR" smtClean="0"/>
              <a:pPr/>
              <a:t>36</a:t>
            </a:fld>
            <a:endParaRPr lang="pt-BR" smtClean="0"/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="" xmlns:p14="http://schemas.microsoft.com/office/powerpoint/2010/main" val="313001867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65427834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23504169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40938360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1102439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014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73469985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117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3845709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25513" y="747713"/>
            <a:ext cx="4964112" cy="3724275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2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8050" y="4722814"/>
            <a:ext cx="4999038" cy="4473575"/>
          </a:xfrm>
          <a:noFill/>
        </p:spPr>
        <p:txBody>
          <a:bodyPr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90399828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12562990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321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76391874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424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18165143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23446210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6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526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14787660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629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8482121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33475" y="993775"/>
            <a:ext cx="4546600" cy="340995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8339" name="Text Box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39814" y="4732339"/>
            <a:ext cx="4740275" cy="3784600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defTabSz="457200" eaLnBrk="1" hangingPunct="1">
              <a:spcBef>
                <a:spcPct val="0"/>
              </a:spcBef>
            </a:pPr>
            <a:r>
              <a:rPr lang="pt-BR" smtClean="0"/>
              <a:t>Two symptoms (pulse rate and cold intolerance,marked by</a:t>
            </a:r>
          </a:p>
          <a:p>
            <a:pPr defTabSz="457200" eaLnBrk="1" hangingPunct="1">
              <a:spcBef>
                <a:spcPct val="0"/>
              </a:spcBef>
            </a:pPr>
            <a:r>
              <a:rPr lang="pt-BR" smtClean="0"/>
              <a:t>asterisks) showed positive and negative predictive values of less than</a:t>
            </a:r>
          </a:p>
          <a:p>
            <a:pPr defTabSz="457200" eaLnBrk="1" hangingPunct="1">
              <a:spcBef>
                <a:spcPct val="0"/>
              </a:spcBef>
            </a:pPr>
            <a:r>
              <a:rPr lang="pt-BR" smtClean="0"/>
              <a:t>70% and were thus excluded from the new score.</a:t>
            </a:r>
          </a:p>
          <a:p>
            <a:pPr defTabSz="457200"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9208090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20338726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35257056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6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10049402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038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24447384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141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6664752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432954552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24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503867254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868682992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458" name="Rectangle 7"/>
          <p:cNvSpPr txBox="1">
            <a:spLocks noGrp="1" noChangeArrowheads="1"/>
          </p:cNvSpPr>
          <p:nvPr/>
        </p:nvSpPr>
        <p:spPr bwMode="auto">
          <a:xfrm>
            <a:off x="3860800" y="9444038"/>
            <a:ext cx="29527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7BB44E2-F361-4D04-8CED-075F81DDCD04}" type="slidenum">
              <a:rPr lang="pt-BR" sz="1200">
                <a:latin typeface="Calibri" pitchFamily="34" charset="0"/>
              </a:rPr>
              <a:pPr algn="r"/>
              <a:t>58</a:t>
            </a:fld>
            <a:endParaRPr lang="pt-BR" sz="1200">
              <a:latin typeface="Calibri" pitchFamily="34" charset="0"/>
            </a:endParaRPr>
          </a:p>
        </p:txBody>
      </p:sp>
      <p:sp>
        <p:nvSpPr>
          <p:cNvPr id="403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34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68151362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448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971231737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550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109657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376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69194886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653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141611938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755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82980426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412609734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857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4220372116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-454025" y="4805364"/>
            <a:ext cx="6662738" cy="4391025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lvl="2" eaLnBrk="1" hangingPunct="1">
              <a:spcBef>
                <a:spcPct val="0"/>
              </a:spcBef>
            </a:pPr>
            <a:r>
              <a:rPr lang="pt-BR" sz="1600" smtClean="0">
                <a:solidFill>
                  <a:srgbClr val="000000"/>
                </a:solidFill>
              </a:rPr>
              <a:t>Slide 4</a:t>
            </a:r>
          </a:p>
          <a:p>
            <a:pPr lvl="2" eaLnBrk="1" hangingPunct="1">
              <a:spcBef>
                <a:spcPct val="0"/>
              </a:spcBef>
            </a:pPr>
            <a:endParaRPr lang="pt-BR" sz="1600" smtClean="0">
              <a:solidFill>
                <a:srgbClr val="000000"/>
              </a:solidFill>
            </a:endParaRPr>
          </a:p>
          <a:p>
            <a:pPr lvl="2" eaLnBrk="1" hangingPunct="1">
              <a:spcBef>
                <a:spcPct val="0"/>
              </a:spcBef>
            </a:pPr>
            <a:r>
              <a:rPr lang="pt-BR" sz="1600" smtClean="0">
                <a:solidFill>
                  <a:srgbClr val="000000"/>
                </a:solidFill>
              </a:rPr>
              <a:t>In order to determine wich nodules carry a higher risk of malignancy</a:t>
            </a:r>
          </a:p>
          <a:p>
            <a:pPr lvl="2" eaLnBrk="1" hangingPunct="1">
              <a:spcBef>
                <a:spcPct val="0"/>
              </a:spcBef>
            </a:pPr>
            <a:r>
              <a:rPr lang="pt-BR" sz="1600" smtClean="0">
                <a:solidFill>
                  <a:srgbClr val="000000"/>
                </a:solidFill>
              </a:rPr>
              <a:t>and select them for ultrasound-guided fine-needle aspiration biopsy, </a:t>
            </a:r>
          </a:p>
          <a:p>
            <a:pPr lvl="2" eaLnBrk="1" hangingPunct="1">
              <a:spcBef>
                <a:spcPct val="0"/>
              </a:spcBef>
            </a:pPr>
            <a:r>
              <a:rPr lang="pt-BR" sz="1600" smtClean="0">
                <a:solidFill>
                  <a:srgbClr val="000000"/>
                </a:solidFill>
              </a:rPr>
              <a:t>we classify the thyroid nodules in four degrees according to sonographic </a:t>
            </a:r>
          </a:p>
          <a:p>
            <a:pPr lvl="2" eaLnBrk="1" hangingPunct="1">
              <a:spcBef>
                <a:spcPct val="0"/>
              </a:spcBef>
            </a:pPr>
            <a:r>
              <a:rPr lang="pt-BR" sz="1600" smtClean="0">
                <a:solidFill>
                  <a:srgbClr val="000000"/>
                </a:solidFill>
              </a:rPr>
              <a:t>features suggestive of a benign, suspicious or malignant lesion.</a:t>
            </a:r>
          </a:p>
          <a:p>
            <a:pPr eaLnBrk="1" hangingPunct="1">
              <a:spcBef>
                <a:spcPct val="0"/>
              </a:spcBef>
            </a:pPr>
            <a:r>
              <a:rPr lang="pt-BR" sz="1600" smtClean="0">
                <a:solidFill>
                  <a:srgbClr val="000000"/>
                </a:solidFill>
              </a:rPr>
              <a:t>	</a:t>
            </a:r>
          </a:p>
          <a:p>
            <a:pPr eaLnBrk="1" hangingPunct="1">
              <a:spcBef>
                <a:spcPct val="0"/>
              </a:spcBef>
            </a:pPr>
            <a:r>
              <a:rPr lang="pt-BR" sz="1600" smtClean="0">
                <a:solidFill>
                  <a:srgbClr val="000000"/>
                </a:solidFill>
              </a:rPr>
              <a:t>	A round anechoic area is suggestive of a thyroid cyst and is considered </a:t>
            </a:r>
          </a:p>
          <a:p>
            <a:pPr eaLnBrk="1" hangingPunct="1">
              <a:spcBef>
                <a:spcPct val="0"/>
              </a:spcBef>
            </a:pPr>
            <a:r>
              <a:rPr lang="pt-BR" sz="1600" smtClean="0">
                <a:solidFill>
                  <a:srgbClr val="000000"/>
                </a:solidFill>
              </a:rPr>
              <a:t>	benign on ultrasound</a:t>
            </a:r>
            <a:r>
              <a:rPr lang="pt-BR" smtClean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022461002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-454025" y="4805364"/>
            <a:ext cx="6662738" cy="4391025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lvl="2" eaLnBrk="1" hangingPunct="1">
              <a:spcBef>
                <a:spcPct val="0"/>
              </a:spcBef>
            </a:pPr>
            <a:r>
              <a:rPr lang="pt-BR" sz="1600" smtClean="0">
                <a:solidFill>
                  <a:srgbClr val="000000"/>
                </a:solidFill>
              </a:rPr>
              <a:t>Slide 4</a:t>
            </a:r>
          </a:p>
          <a:p>
            <a:pPr lvl="2" eaLnBrk="1" hangingPunct="1">
              <a:spcBef>
                <a:spcPct val="0"/>
              </a:spcBef>
            </a:pPr>
            <a:endParaRPr lang="pt-BR" sz="1600" smtClean="0">
              <a:solidFill>
                <a:srgbClr val="000000"/>
              </a:solidFill>
            </a:endParaRPr>
          </a:p>
          <a:p>
            <a:pPr lvl="2" eaLnBrk="1" hangingPunct="1">
              <a:spcBef>
                <a:spcPct val="0"/>
              </a:spcBef>
            </a:pPr>
            <a:r>
              <a:rPr lang="pt-BR" sz="1600" smtClean="0">
                <a:solidFill>
                  <a:srgbClr val="000000"/>
                </a:solidFill>
              </a:rPr>
              <a:t>In order to determine wich nodules carry a higher risk of malignancy</a:t>
            </a:r>
          </a:p>
          <a:p>
            <a:pPr lvl="2" eaLnBrk="1" hangingPunct="1">
              <a:spcBef>
                <a:spcPct val="0"/>
              </a:spcBef>
            </a:pPr>
            <a:r>
              <a:rPr lang="pt-BR" sz="1600" smtClean="0">
                <a:solidFill>
                  <a:srgbClr val="000000"/>
                </a:solidFill>
              </a:rPr>
              <a:t>and select them for ultrasound-guided fine-needle aspiration biopsy, </a:t>
            </a:r>
          </a:p>
          <a:p>
            <a:pPr lvl="2" eaLnBrk="1" hangingPunct="1">
              <a:spcBef>
                <a:spcPct val="0"/>
              </a:spcBef>
            </a:pPr>
            <a:r>
              <a:rPr lang="pt-BR" sz="1600" smtClean="0">
                <a:solidFill>
                  <a:srgbClr val="000000"/>
                </a:solidFill>
              </a:rPr>
              <a:t>we classify the thyroid nodules in four degrees according to sonographic </a:t>
            </a:r>
          </a:p>
          <a:p>
            <a:pPr lvl="2" eaLnBrk="1" hangingPunct="1">
              <a:spcBef>
                <a:spcPct val="0"/>
              </a:spcBef>
            </a:pPr>
            <a:r>
              <a:rPr lang="pt-BR" sz="1600" smtClean="0">
                <a:solidFill>
                  <a:srgbClr val="000000"/>
                </a:solidFill>
              </a:rPr>
              <a:t>features suggestive of a benign, suspicious or malignant lesion.</a:t>
            </a:r>
          </a:p>
          <a:p>
            <a:pPr eaLnBrk="1" hangingPunct="1">
              <a:spcBef>
                <a:spcPct val="0"/>
              </a:spcBef>
            </a:pPr>
            <a:r>
              <a:rPr lang="pt-BR" sz="1600" smtClean="0">
                <a:solidFill>
                  <a:srgbClr val="000000"/>
                </a:solidFill>
              </a:rPr>
              <a:t>	</a:t>
            </a:r>
          </a:p>
          <a:p>
            <a:pPr eaLnBrk="1" hangingPunct="1">
              <a:spcBef>
                <a:spcPct val="0"/>
              </a:spcBef>
            </a:pPr>
            <a:r>
              <a:rPr lang="pt-BR" sz="1600" smtClean="0">
                <a:solidFill>
                  <a:srgbClr val="000000"/>
                </a:solidFill>
              </a:rPr>
              <a:t>	A round anechoic area is suggestive of a thyroid cyst and is considered </a:t>
            </a:r>
          </a:p>
          <a:p>
            <a:pPr eaLnBrk="1" hangingPunct="1">
              <a:spcBef>
                <a:spcPct val="0"/>
              </a:spcBef>
            </a:pPr>
            <a:r>
              <a:rPr lang="pt-BR" sz="1600" smtClean="0">
                <a:solidFill>
                  <a:srgbClr val="000000"/>
                </a:solidFill>
              </a:rPr>
              <a:t>	benign on ultrasound</a:t>
            </a:r>
            <a:r>
              <a:rPr lang="pt-BR" smtClean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443410352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409705788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95983893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539819937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5032460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478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979849144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26142177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795257787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4079527794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834427047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778679074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165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354188903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267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823113673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369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998413896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472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6383569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6832012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634308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924F-7FEA-47CD-8A2C-7EBE12DDD04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924F-7FEA-47CD-8A2C-7EBE12DDD04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924F-7FEA-47CD-8A2C-7EBE12DDD04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ítulo, text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69FA0-0A74-4240-ACD9-072ACAEC1158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924F-7FEA-47CD-8A2C-7EBE12DDD04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924F-7FEA-47CD-8A2C-7EBE12DDD04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924F-7FEA-47CD-8A2C-7EBE12DDD04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924F-7FEA-47CD-8A2C-7EBE12DDD04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924F-7FEA-47CD-8A2C-7EBE12DDD04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924F-7FEA-47CD-8A2C-7EBE12DDD04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4924F-7FEA-47CD-8A2C-7EBE12DDD04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24924F-7FEA-47CD-8A2C-7EBE12DDD04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3.png"/><Relationship Id="rId5" Type="http://schemas.openxmlformats.org/officeDocument/2006/relationships/hyperlink" Target="http://content.nejm.org/content/vol343/issue17/images/large/07f1.jpeg" TargetMode="External"/><Relationship Id="rId4" Type="http://schemas.openxmlformats.org/officeDocument/2006/relationships/oleObject" Target="../embeddings/oleObject1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9.jpeg"/><Relationship Id="rId4" Type="http://schemas.openxmlformats.org/officeDocument/2006/relationships/oleObject" Target="../embeddings/oleObject2.bin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7.bin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0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52.jpeg"/><Relationship Id="rId4" Type="http://schemas.openxmlformats.org/officeDocument/2006/relationships/oleObject" Target="../embeddings/oleObject8.bin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CaixaDeTexto 4"/>
          <p:cNvSpPr txBox="1"/>
          <p:nvPr/>
        </p:nvSpPr>
        <p:spPr>
          <a:xfrm>
            <a:off x="2268538" y="2349500"/>
            <a:ext cx="4891054" cy="7699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pt-BR" sz="4400" b="1" dirty="0"/>
              <a:t>MÓDULO TIREOIDE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286000"/>
            <a:ext cx="7788275" cy="1143000"/>
          </a:xfrm>
        </p:spPr>
        <p:txBody>
          <a:bodyPr/>
          <a:lstStyle/>
          <a:p>
            <a:pPr defTabSz="762000" eaLnBrk="1" hangingPunct="1"/>
            <a:r>
              <a:rPr lang="pt-BR" b="1" smtClean="0"/>
              <a:t>HIPERTIREOIDISMO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defTabSz="762000" eaLnBrk="1" hangingPunct="1"/>
            <a:r>
              <a:rPr lang="pt-BR" sz="4000" b="1" smtClean="0"/>
              <a:t>Definição</a:t>
            </a:r>
          </a:p>
        </p:txBody>
      </p:sp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762000" eaLnBrk="1" hangingPunct="1">
              <a:buFontTx/>
              <a:buNone/>
            </a:pPr>
            <a:r>
              <a:rPr lang="pt-BR" sz="2800" b="1" dirty="0" smtClean="0"/>
              <a:t>TIREOTOXICOSE </a:t>
            </a:r>
          </a:p>
          <a:p>
            <a:pPr defTabSz="762000" eaLnBrk="1" hangingPunct="1">
              <a:buFontTx/>
              <a:buNone/>
            </a:pPr>
            <a:r>
              <a:rPr lang="pt-BR" sz="2800" dirty="0" smtClean="0">
                <a:solidFill>
                  <a:srgbClr val="000000"/>
                </a:solidFill>
                <a:cs typeface="Arial" pitchFamily="34" charset="0"/>
              </a:rPr>
              <a:t>=Excesso de HT em nível tecidual.</a:t>
            </a:r>
          </a:p>
          <a:p>
            <a:pPr defTabSz="762000" eaLnBrk="1" hangingPunct="1"/>
            <a:r>
              <a:rPr lang="pt-BR" sz="2800" dirty="0" smtClean="0">
                <a:solidFill>
                  <a:srgbClr val="000000"/>
                </a:solidFill>
                <a:cs typeface="Arial" pitchFamily="34" charset="0"/>
              </a:rPr>
              <a:t>Fonte: tireoide, ingestão de HT, tecido tireoidiano ectópico</a:t>
            </a:r>
          </a:p>
          <a:p>
            <a:pPr defTabSz="762000" eaLnBrk="1" hangingPunct="1">
              <a:buFont typeface="Wingdings" pitchFamily="2" charset="2"/>
              <a:buChar char="Ø"/>
            </a:pPr>
            <a:endParaRPr lang="pt-BR" sz="2800" b="1" dirty="0" smtClean="0">
              <a:solidFill>
                <a:srgbClr val="000000"/>
              </a:solidFill>
              <a:cs typeface="Arial" pitchFamily="34" charset="0"/>
            </a:endParaRPr>
          </a:p>
          <a:p>
            <a:pPr defTabSz="762000" eaLnBrk="1" hangingPunct="1">
              <a:buFontTx/>
              <a:buNone/>
            </a:pPr>
            <a:r>
              <a:rPr lang="pt-BR" sz="2800" b="1" dirty="0" smtClean="0">
                <a:solidFill>
                  <a:srgbClr val="000000"/>
                </a:solidFill>
                <a:cs typeface="Arial" pitchFamily="34" charset="0"/>
              </a:rPr>
              <a:t>HIPERTIREOIDISMO</a:t>
            </a:r>
          </a:p>
          <a:p>
            <a:pPr defTabSz="762000" eaLnBrk="1" hangingPunct="1">
              <a:buFontTx/>
              <a:buNone/>
            </a:pPr>
            <a:r>
              <a:rPr lang="pt-BR" sz="2800" dirty="0" smtClean="0">
                <a:solidFill>
                  <a:srgbClr val="000000"/>
                </a:solidFill>
                <a:cs typeface="Arial" pitchFamily="34" charset="0"/>
              </a:rPr>
              <a:t>=Produção excessiva de HT pela glândula tireoide</a:t>
            </a:r>
          </a:p>
          <a:p>
            <a:pPr defTabSz="762000" eaLnBrk="1" hangingPunct="1"/>
            <a:r>
              <a:rPr lang="pt-BR" sz="2800" dirty="0" smtClean="0">
                <a:solidFill>
                  <a:srgbClr val="000000"/>
                </a:solidFill>
                <a:cs typeface="Arial" pitchFamily="34" charset="0"/>
              </a:rPr>
              <a:t>Mais comum:</a:t>
            </a:r>
            <a:r>
              <a:rPr lang="pt-BR" sz="2800" b="1" dirty="0" smtClean="0">
                <a:solidFill>
                  <a:srgbClr val="000000"/>
                </a:solidFill>
                <a:cs typeface="Arial" pitchFamily="34" charset="0"/>
              </a:rPr>
              <a:t> doença de </a:t>
            </a:r>
            <a:r>
              <a:rPr lang="pt-BR" sz="2800" b="1" dirty="0" err="1" smtClean="0">
                <a:solidFill>
                  <a:srgbClr val="000000"/>
                </a:solidFill>
                <a:cs typeface="Arial" pitchFamily="34" charset="0"/>
              </a:rPr>
              <a:t>Basedow-Graves</a:t>
            </a:r>
            <a:endParaRPr lang="pt-BR" sz="2800" b="1" dirty="0" smtClean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4294967295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Título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975" cy="1143000"/>
          </a:xfrm>
        </p:spPr>
        <p:txBody>
          <a:bodyPr/>
          <a:lstStyle/>
          <a:p>
            <a:pPr eaLnBrk="1" hangingPunct="1"/>
            <a:r>
              <a:rPr lang="pt-BR" sz="4000" b="1" smtClean="0"/>
              <a:t>Sintomas e Sinais de Tireotoxicose</a:t>
            </a:r>
          </a:p>
        </p:txBody>
      </p:sp>
      <p:sp>
        <p:nvSpPr>
          <p:cNvPr id="153603" name="Espaço Reservado para Conteúdo 4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pt-BR" sz="2600" dirty="0" smtClean="0"/>
              <a:t>Nervosismo 	                99%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600" dirty="0" smtClean="0">
                <a:sym typeface="Symbol" pitchFamily="18" charset="2"/>
              </a:rPr>
              <a:t></a:t>
            </a:r>
            <a:r>
              <a:rPr lang="en-US" sz="2600" dirty="0" smtClean="0"/>
              <a:t> </a:t>
            </a:r>
            <a:r>
              <a:rPr lang="en-US" sz="2600" dirty="0" err="1" smtClean="0"/>
              <a:t>sudorese</a:t>
            </a:r>
            <a:r>
              <a:rPr lang="en-US" sz="2600" dirty="0" smtClean="0"/>
              <a:t> 		    91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600" dirty="0" err="1" smtClean="0"/>
              <a:t>Intolerância</a:t>
            </a:r>
            <a:r>
              <a:rPr lang="en-US" sz="2600" dirty="0" smtClean="0"/>
              <a:t> </a:t>
            </a:r>
            <a:r>
              <a:rPr lang="en-US" sz="2600" dirty="0" err="1" smtClean="0"/>
              <a:t>ao</a:t>
            </a:r>
            <a:r>
              <a:rPr lang="en-US" sz="2600" dirty="0" smtClean="0"/>
              <a:t> </a:t>
            </a:r>
            <a:r>
              <a:rPr lang="en-US" sz="2600" dirty="0" err="1" smtClean="0"/>
              <a:t>calor</a:t>
            </a:r>
            <a:r>
              <a:rPr lang="en-US" sz="2600" dirty="0" smtClean="0"/>
              <a:t>    89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pt-BR" sz="2600" dirty="0" smtClean="0"/>
              <a:t>Palpitação 		    89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pt-BR" sz="2600" dirty="0" smtClean="0"/>
              <a:t>Cansaço 		    88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600" dirty="0" err="1" smtClean="0"/>
              <a:t>Perda</a:t>
            </a:r>
            <a:r>
              <a:rPr lang="en-US" sz="2600" dirty="0" smtClean="0"/>
              <a:t> de peso	    85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pt-BR" sz="2600" dirty="0" smtClean="0"/>
              <a:t>Fraqueza		    70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600" dirty="0" smtClean="0">
                <a:sym typeface="Symbol" pitchFamily="18" charset="2"/>
              </a:rPr>
              <a:t></a:t>
            </a:r>
            <a:r>
              <a:rPr lang="en-US" sz="2600" dirty="0" smtClean="0"/>
              <a:t> </a:t>
            </a:r>
            <a:r>
              <a:rPr lang="en-US" sz="2600" dirty="0" err="1" smtClean="0"/>
              <a:t>Apetite</a:t>
            </a:r>
            <a:r>
              <a:rPr lang="en-US" sz="2600" dirty="0" smtClean="0"/>
              <a:t>		    65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sz="2400" dirty="0" err="1" smtClean="0">
                <a:sym typeface="Symbol" pitchFamily="18" charset="2"/>
              </a:rPr>
              <a:t>Hábito</a:t>
            </a:r>
            <a:r>
              <a:rPr lang="en-US" sz="2400" dirty="0" smtClean="0">
                <a:sym typeface="Symbol" pitchFamily="18" charset="2"/>
              </a:rPr>
              <a:t> intestinal </a:t>
            </a:r>
            <a:r>
              <a:rPr lang="en-US" sz="2400" dirty="0" err="1" smtClean="0">
                <a:sym typeface="Symbol" pitchFamily="18" charset="2"/>
              </a:rPr>
              <a:t>acelerado</a:t>
            </a:r>
            <a:r>
              <a:rPr lang="en-US" sz="2400" dirty="0" smtClean="0">
                <a:sym typeface="Symbol" pitchFamily="18" charset="2"/>
              </a:rPr>
              <a:t> </a:t>
            </a:r>
            <a:r>
              <a:rPr lang="pt-BR" sz="2600" dirty="0" smtClean="0"/>
              <a:t>33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pt-BR" sz="2600" dirty="0" smtClean="0"/>
              <a:t>Aumento de peso 	     2</a:t>
            </a:r>
          </a:p>
        </p:txBody>
      </p:sp>
      <p:sp>
        <p:nvSpPr>
          <p:cNvPr id="153604" name="Espaço Reservado para Conteúdo 5"/>
          <p:cNvSpPr>
            <a:spLocks noGrp="1"/>
          </p:cNvSpPr>
          <p:nvPr>
            <p:ph sz="half" idx="2"/>
          </p:nvPr>
        </p:nvSpPr>
        <p:spPr>
          <a:xfrm>
            <a:off x="4972050" y="1600200"/>
            <a:ext cx="417195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pt-BR" smtClean="0"/>
              <a:t>Taquicardia	               99%</a:t>
            </a:r>
          </a:p>
          <a:p>
            <a:pPr eaLnBrk="1" hangingPunct="1">
              <a:buFontTx/>
              <a:buNone/>
            </a:pPr>
            <a:r>
              <a:rPr lang="pt-BR" smtClean="0"/>
              <a:t>Tremor 		     97</a:t>
            </a:r>
          </a:p>
          <a:p>
            <a:pPr eaLnBrk="1" hangingPunct="1">
              <a:buFontTx/>
              <a:buNone/>
            </a:pPr>
            <a:r>
              <a:rPr lang="en-US" smtClean="0"/>
              <a:t>Sinais oculares	     71</a:t>
            </a:r>
          </a:p>
          <a:p>
            <a:pPr eaLnBrk="1" hangingPunct="1">
              <a:buFontTx/>
              <a:buNone/>
            </a:pPr>
            <a:r>
              <a:rPr lang="it-IT" smtClean="0"/>
              <a:t>Fibrilação atrial 	     10</a:t>
            </a:r>
          </a:p>
          <a:p>
            <a:pPr eaLnBrk="1" hangingPunct="1">
              <a:buFontTx/>
              <a:buNone/>
            </a:pPr>
            <a:r>
              <a:rPr lang="pt-BR" smtClean="0"/>
              <a:t>Dispnéia 		     75 </a:t>
            </a:r>
            <a:endParaRPr lang="it-IT" smtClean="0"/>
          </a:p>
          <a:p>
            <a:pPr eaLnBrk="1" hangingPunct="1">
              <a:buFontTx/>
              <a:buNone/>
            </a:pPr>
            <a:endParaRPr lang="pt-B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ítulo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b="1" smtClean="0"/>
              <a:t>Diagnóstico Diferencial de Tireotoxicose</a:t>
            </a:r>
          </a:p>
        </p:txBody>
      </p:sp>
      <p:sp>
        <p:nvSpPr>
          <p:cNvPr id="154627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pt-BR" smtClean="0"/>
              <a:t>Menopausa</a:t>
            </a:r>
          </a:p>
          <a:p>
            <a:pPr eaLnBrk="1" hangingPunct="1"/>
            <a:r>
              <a:rPr lang="pt-BR" smtClean="0"/>
              <a:t>Feocromocitoma</a:t>
            </a:r>
          </a:p>
          <a:p>
            <a:pPr eaLnBrk="1" hangingPunct="1"/>
            <a:r>
              <a:rPr lang="pt-BR" smtClean="0"/>
              <a:t>Arritmias</a:t>
            </a:r>
          </a:p>
          <a:p>
            <a:pPr eaLnBrk="1" hangingPunct="1"/>
            <a:r>
              <a:rPr lang="pt-BR" smtClean="0"/>
              <a:t>Anemia causando corpulmonale</a:t>
            </a:r>
          </a:p>
          <a:p>
            <a:pPr eaLnBrk="1" hangingPunct="1"/>
            <a:r>
              <a:rPr lang="pt-BR" smtClean="0"/>
              <a:t>Ansiedade</a:t>
            </a:r>
          </a:p>
          <a:p>
            <a:pPr eaLnBrk="1" hangingPunct="1"/>
            <a:r>
              <a:rPr lang="pt-BR" smtClean="0"/>
              <a:t>Síndrome de abstinência</a:t>
            </a:r>
          </a:p>
          <a:p>
            <a:pPr eaLnBrk="1" hangingPunct="1"/>
            <a:r>
              <a:rPr lang="pt-BR" smtClean="0"/>
              <a:t>Usuário de cocaína, ecstasy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4294967295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b="1" smtClean="0"/>
              <a:t>Causas de Tireotoxicose</a:t>
            </a:r>
          </a:p>
        </p:txBody>
      </p:sp>
      <p:sp>
        <p:nvSpPr>
          <p:cNvPr id="27651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50" cy="4525963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>Doença de Graves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>Bócio </a:t>
            </a:r>
            <a:r>
              <a:rPr lang="pt-BR" dirty="0" err="1" smtClean="0"/>
              <a:t>multinodular</a:t>
            </a:r>
            <a:r>
              <a:rPr lang="pt-BR" dirty="0" smtClean="0"/>
              <a:t> tóxico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>Adenoma tóxico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>Ingestão de hormônio tireoidiano: muito freqüente no Brasil (fórmulas p/ emagrecer)</a:t>
            </a:r>
          </a:p>
          <a:p>
            <a:pPr>
              <a:defRPr/>
            </a:pPr>
            <a:r>
              <a:rPr lang="pt-BR" dirty="0" smtClean="0"/>
              <a:t>Tireoidite subaguda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pt-BR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>Adenoma secretor de TSH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>Carcinoma metastático de tireoide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pt-BR" dirty="0" smtClean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4294967295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endParaRPr lang="pt-BR"/>
          </a:p>
        </p:txBody>
      </p:sp>
      <p:sp>
        <p:nvSpPr>
          <p:cNvPr id="5" name="Chave direita 4"/>
          <p:cNvSpPr/>
          <p:nvPr/>
        </p:nvSpPr>
        <p:spPr>
          <a:xfrm>
            <a:off x="6588224" y="4941168"/>
            <a:ext cx="216024" cy="1080120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CaixaDeTexto 5"/>
          <p:cNvSpPr txBox="1"/>
          <p:nvPr/>
        </p:nvSpPr>
        <p:spPr>
          <a:xfrm>
            <a:off x="6876256" y="5229200"/>
            <a:ext cx="6976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/>
              <a:t>raro</a:t>
            </a:r>
            <a:endParaRPr lang="pt-B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60350"/>
            <a:ext cx="8229600" cy="1143000"/>
          </a:xfrm>
        </p:spPr>
        <p:txBody>
          <a:bodyPr/>
          <a:lstStyle/>
          <a:p>
            <a:pPr defTabSz="762000" eaLnBrk="1" hangingPunct="1"/>
            <a:r>
              <a:rPr lang="pt-BR" sz="3600" b="1" smtClean="0"/>
              <a:t>Doença de Graves</a:t>
            </a:r>
            <a:r>
              <a:rPr lang="pt-BR" sz="3200" b="1" smtClean="0"/>
              <a:t/>
            </a:r>
            <a:br>
              <a:rPr lang="pt-BR" sz="3200" b="1" smtClean="0"/>
            </a:br>
            <a:r>
              <a:rPr lang="pt-BR" sz="3200" b="1" smtClean="0"/>
              <a:t>Definição</a:t>
            </a:r>
          </a:p>
        </p:txBody>
      </p:sp>
      <p:sp>
        <p:nvSpPr>
          <p:cNvPr id="156675" name="Text Box 3"/>
          <p:cNvSpPr txBox="1">
            <a:spLocks noChangeArrowheads="1"/>
          </p:cNvSpPr>
          <p:nvPr/>
        </p:nvSpPr>
        <p:spPr bwMode="auto">
          <a:xfrm>
            <a:off x="111125" y="1949450"/>
            <a:ext cx="8964613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3200" b="1" dirty="0">
                <a:latin typeface="Calibri" pitchFamily="34" charset="0"/>
              </a:rPr>
              <a:t> Bócio difuso associado a:</a:t>
            </a:r>
          </a:p>
          <a:p>
            <a:pPr algn="just">
              <a:lnSpc>
                <a:spcPct val="150000"/>
              </a:lnSpc>
            </a:pPr>
            <a:r>
              <a:rPr lang="pt-BR" sz="3200" b="1" dirty="0">
                <a:latin typeface="Calibri" pitchFamily="34" charset="0"/>
              </a:rPr>
              <a:t>	</a:t>
            </a:r>
            <a:r>
              <a:rPr lang="pt-BR" sz="3200" dirty="0" err="1">
                <a:latin typeface="Calibri" pitchFamily="34" charset="0"/>
              </a:rPr>
              <a:t>Tireotoxicose</a:t>
            </a:r>
            <a:r>
              <a:rPr lang="pt-BR" sz="3200" dirty="0">
                <a:latin typeface="Calibri" pitchFamily="34" charset="0"/>
              </a:rPr>
              <a:t> (hipertireoidismo)</a:t>
            </a:r>
          </a:p>
          <a:p>
            <a:pPr algn="just">
              <a:lnSpc>
                <a:spcPct val="150000"/>
              </a:lnSpc>
            </a:pPr>
            <a:r>
              <a:rPr lang="pt-BR" sz="3200" dirty="0">
                <a:latin typeface="Calibri" pitchFamily="34" charset="0"/>
              </a:rPr>
              <a:t>	</a:t>
            </a:r>
            <a:r>
              <a:rPr lang="pt-BR" sz="3200" dirty="0" err="1">
                <a:latin typeface="Calibri" pitchFamily="34" charset="0"/>
              </a:rPr>
              <a:t>Orbitopatia</a:t>
            </a:r>
            <a:r>
              <a:rPr lang="pt-BR" sz="3200" dirty="0">
                <a:latin typeface="Calibri" pitchFamily="34" charset="0"/>
              </a:rPr>
              <a:t> </a:t>
            </a:r>
            <a:r>
              <a:rPr lang="pt-BR" sz="3200" dirty="0" smtClean="0">
                <a:latin typeface="Calibri" pitchFamily="34" charset="0"/>
              </a:rPr>
              <a:t>ou </a:t>
            </a:r>
            <a:r>
              <a:rPr lang="pt-BR" sz="3200" dirty="0" err="1">
                <a:latin typeface="Calibri" pitchFamily="34" charset="0"/>
              </a:rPr>
              <a:t>oftalmopatia</a:t>
            </a:r>
            <a:endParaRPr lang="pt-BR" sz="3200" dirty="0">
              <a:latin typeface="Calibri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pt-BR" sz="3200" dirty="0">
                <a:latin typeface="Calibri" pitchFamily="34" charset="0"/>
              </a:rPr>
              <a:t>	</a:t>
            </a:r>
            <a:r>
              <a:rPr lang="pt-BR" sz="3200" dirty="0" err="1">
                <a:latin typeface="Calibri" pitchFamily="34" charset="0"/>
              </a:rPr>
              <a:t>Dermatopatia</a:t>
            </a:r>
            <a:endParaRPr lang="pt-BR" sz="3200" dirty="0">
              <a:latin typeface="Calibri" pitchFamily="34" charset="0"/>
            </a:endParaRPr>
          </a:p>
          <a:p>
            <a:pPr algn="just">
              <a:lnSpc>
                <a:spcPct val="150000"/>
              </a:lnSpc>
            </a:pPr>
            <a:endParaRPr lang="pt-BR" sz="32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defTabSz="762000" eaLnBrk="1" hangingPunct="1"/>
            <a:r>
              <a:rPr lang="pt-BR" sz="3600" b="1" dirty="0" smtClean="0"/>
              <a:t>Doença de Graves</a:t>
            </a:r>
            <a:r>
              <a:rPr lang="pt-BR" sz="3200" b="1" dirty="0" smtClean="0"/>
              <a:t/>
            </a:r>
            <a:br>
              <a:rPr lang="pt-BR" sz="3200" b="1" dirty="0" smtClean="0"/>
            </a:br>
            <a:r>
              <a:rPr lang="pt-BR" sz="3200" b="1" dirty="0" smtClean="0"/>
              <a:t>Fisiopatologia</a:t>
            </a:r>
          </a:p>
        </p:txBody>
      </p:sp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89100"/>
            <a:ext cx="8229600" cy="4525963"/>
          </a:xfrm>
        </p:spPr>
        <p:txBody>
          <a:bodyPr/>
          <a:lstStyle/>
          <a:p>
            <a:pPr algn="just" defTabSz="762000" eaLnBrk="1" hangingPunct="1"/>
            <a:r>
              <a:rPr lang="pt-BR" sz="2800" dirty="0" smtClean="0">
                <a:solidFill>
                  <a:srgbClr val="000000"/>
                </a:solidFill>
                <a:cs typeface="Arial" pitchFamily="34" charset="0"/>
              </a:rPr>
              <a:t>Doença auto-imune</a:t>
            </a:r>
          </a:p>
          <a:p>
            <a:pPr algn="just" defTabSz="762000" eaLnBrk="1" hangingPunct="1"/>
            <a:r>
              <a:rPr lang="en-US" sz="2800" dirty="0" err="1" smtClean="0"/>
              <a:t>Produção</a:t>
            </a:r>
            <a:r>
              <a:rPr lang="en-US" sz="2800" dirty="0" smtClean="0"/>
              <a:t> de </a:t>
            </a:r>
            <a:r>
              <a:rPr lang="en-US" sz="2800" dirty="0" err="1" smtClean="0"/>
              <a:t>imunoglobulinas</a:t>
            </a:r>
            <a:r>
              <a:rPr lang="en-US" sz="2800" dirty="0" smtClean="0"/>
              <a:t> </a:t>
            </a:r>
            <a:r>
              <a:rPr lang="en-US" sz="2800" dirty="0" err="1" smtClean="0"/>
              <a:t>que</a:t>
            </a:r>
            <a:r>
              <a:rPr lang="en-US" sz="2800" dirty="0" smtClean="0"/>
              <a:t> se </a:t>
            </a:r>
            <a:r>
              <a:rPr lang="en-US" sz="2800" dirty="0" err="1" smtClean="0"/>
              <a:t>ligam</a:t>
            </a:r>
            <a:r>
              <a:rPr lang="en-US" sz="2800" dirty="0" smtClean="0"/>
              <a:t> </a:t>
            </a:r>
            <a:r>
              <a:rPr lang="en-US" sz="2800" dirty="0" err="1" smtClean="0"/>
              <a:t>ao</a:t>
            </a:r>
            <a:r>
              <a:rPr lang="en-US" sz="2800" dirty="0" smtClean="0"/>
              <a:t> receptor do TSH (</a:t>
            </a:r>
            <a:r>
              <a:rPr lang="en-US" sz="2800" dirty="0" err="1" smtClean="0"/>
              <a:t>TRab</a:t>
            </a:r>
            <a:r>
              <a:rPr lang="en-US" sz="2800" dirty="0" smtClean="0"/>
              <a:t>): </a:t>
            </a:r>
            <a:r>
              <a:rPr lang="en-US" sz="2800" dirty="0" err="1" smtClean="0"/>
              <a:t>promove</a:t>
            </a:r>
            <a:r>
              <a:rPr lang="en-US" sz="2800" dirty="0" smtClean="0"/>
              <a:t> </a:t>
            </a:r>
            <a:r>
              <a:rPr lang="en-US" sz="2800" dirty="0" err="1" smtClean="0"/>
              <a:t>secreção</a:t>
            </a:r>
            <a:r>
              <a:rPr lang="en-US" sz="2800" dirty="0" smtClean="0"/>
              <a:t> de HT e </a:t>
            </a:r>
            <a:r>
              <a:rPr lang="en-US" sz="2800" dirty="0" err="1" smtClean="0"/>
              <a:t>crescimento</a:t>
            </a:r>
            <a:r>
              <a:rPr lang="en-US" sz="2800" dirty="0" smtClean="0"/>
              <a:t> </a:t>
            </a:r>
            <a:r>
              <a:rPr lang="en-US" sz="2800" dirty="0" err="1" smtClean="0"/>
              <a:t>da</a:t>
            </a:r>
            <a:r>
              <a:rPr lang="en-US" sz="2800" dirty="0" smtClean="0"/>
              <a:t> </a:t>
            </a:r>
            <a:r>
              <a:rPr lang="en-US" sz="2800" dirty="0" err="1" smtClean="0"/>
              <a:t>glândula</a:t>
            </a:r>
            <a:r>
              <a:rPr lang="en-US" sz="2800" dirty="0" smtClean="0"/>
              <a:t>.</a:t>
            </a:r>
          </a:p>
          <a:p>
            <a:pPr algn="just" defTabSz="762000" eaLnBrk="1" hangingPunct="1"/>
            <a:r>
              <a:rPr lang="en-US" sz="2800" dirty="0" err="1" smtClean="0"/>
              <a:t>Anticorpo</a:t>
            </a:r>
            <a:r>
              <a:rPr lang="en-US" sz="2800" dirty="0" smtClean="0"/>
              <a:t> anti-</a:t>
            </a:r>
            <a:r>
              <a:rPr lang="en-US" sz="2800" dirty="0" err="1" smtClean="0"/>
              <a:t>tireoperoxidase</a:t>
            </a:r>
            <a:r>
              <a:rPr lang="en-US" sz="2800" dirty="0" smtClean="0"/>
              <a:t> (</a:t>
            </a:r>
            <a:r>
              <a:rPr lang="en-US" sz="2800" dirty="0" err="1" smtClean="0"/>
              <a:t>AntiTPO</a:t>
            </a:r>
            <a:r>
              <a:rPr lang="en-US" sz="2800" dirty="0" smtClean="0"/>
              <a:t>) e anti-</a:t>
            </a:r>
            <a:r>
              <a:rPr lang="en-US" sz="2800" dirty="0" err="1" smtClean="0"/>
              <a:t>tireoglobulina</a:t>
            </a:r>
            <a:r>
              <a:rPr lang="en-US" sz="2800" dirty="0" smtClean="0"/>
              <a:t> (</a:t>
            </a:r>
            <a:r>
              <a:rPr lang="en-US" sz="2800" dirty="0" err="1" smtClean="0"/>
              <a:t>AntiTG</a:t>
            </a:r>
            <a:r>
              <a:rPr lang="en-US" sz="2800" dirty="0" smtClean="0"/>
              <a:t>): </a:t>
            </a:r>
            <a:r>
              <a:rPr lang="en-US" sz="2800" dirty="0" err="1" smtClean="0"/>
              <a:t>tb</a:t>
            </a:r>
            <a:r>
              <a:rPr lang="en-US" sz="2800" dirty="0" smtClean="0"/>
              <a:t> </a:t>
            </a:r>
            <a:r>
              <a:rPr lang="en-US" sz="2800" dirty="0" err="1" smtClean="0"/>
              <a:t>encontrados</a:t>
            </a:r>
            <a:r>
              <a:rPr lang="en-US" sz="2800" dirty="0" smtClean="0"/>
              <a:t> </a:t>
            </a:r>
          </a:p>
          <a:p>
            <a:pPr algn="just" defTabSz="762000" eaLnBrk="1" hangingPunct="1"/>
            <a:r>
              <a:rPr lang="en-US" sz="2800" dirty="0" err="1" smtClean="0"/>
              <a:t>Predisposição</a:t>
            </a:r>
            <a:r>
              <a:rPr lang="en-US" sz="2800" dirty="0" smtClean="0"/>
              <a:t> </a:t>
            </a:r>
            <a:r>
              <a:rPr lang="en-US" sz="2800" dirty="0" err="1" smtClean="0"/>
              <a:t>genética</a:t>
            </a:r>
            <a:r>
              <a:rPr lang="en-US" sz="2800" dirty="0" smtClean="0"/>
              <a:t>:? </a:t>
            </a:r>
          </a:p>
          <a:p>
            <a:pPr algn="just" defTabSz="762000" eaLnBrk="1" hangingPunct="1"/>
            <a:r>
              <a:rPr lang="en-US" sz="2800" dirty="0" err="1" smtClean="0"/>
              <a:t>Fatores</a:t>
            </a:r>
            <a:r>
              <a:rPr lang="en-US" sz="2800" dirty="0" smtClean="0"/>
              <a:t> </a:t>
            </a:r>
            <a:r>
              <a:rPr lang="en-US" sz="2800" dirty="0" err="1" smtClean="0"/>
              <a:t>ambientais</a:t>
            </a:r>
            <a:r>
              <a:rPr lang="en-US" sz="2800" dirty="0" smtClean="0"/>
              <a:t>:?</a:t>
            </a:r>
          </a:p>
          <a:p>
            <a:pPr lvl="1" algn="just" defTabSz="762000" eaLnBrk="1" hangingPunct="1"/>
            <a:r>
              <a:rPr lang="en-US" dirty="0" err="1" smtClean="0"/>
              <a:t>Cigarro</a:t>
            </a:r>
            <a:r>
              <a:rPr lang="en-US" dirty="0" smtClean="0"/>
              <a:t>, </a:t>
            </a:r>
            <a:r>
              <a:rPr lang="en-US" dirty="0" err="1" smtClean="0"/>
              <a:t>estresse</a:t>
            </a:r>
            <a:r>
              <a:rPr lang="en-US" dirty="0" smtClean="0"/>
              <a:t>, </a:t>
            </a:r>
            <a:r>
              <a:rPr lang="en-US" dirty="0" err="1" smtClean="0"/>
              <a:t>infecção</a:t>
            </a:r>
            <a:endParaRPr lang="en-US" dirty="0" smtClean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4294967295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 lIns="92075" tIns="46038" rIns="92075" bIns="46038" rtlCol="0">
            <a:noAutofit/>
          </a:bodyPr>
          <a:lstStyle/>
          <a:p>
            <a:pPr defTabSz="762000" eaLnBrk="1" fontAlgn="auto" hangingPunct="1">
              <a:spcAft>
                <a:spcPts val="0"/>
              </a:spcAft>
              <a:defRPr/>
            </a:pPr>
            <a:r>
              <a:rPr lang="pt-BR" sz="3600" b="1" dirty="0" smtClean="0"/>
              <a:t>Doença de Graves</a:t>
            </a:r>
            <a:br>
              <a:rPr lang="pt-BR" sz="3600" b="1" dirty="0" smtClean="0"/>
            </a:br>
            <a:r>
              <a:rPr lang="pt-BR" sz="3600" b="1" dirty="0" smtClean="0"/>
              <a:t>Apresentação</a:t>
            </a:r>
          </a:p>
        </p:txBody>
      </p:sp>
      <p:sp>
        <p:nvSpPr>
          <p:cNvPr id="15872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defTabSz="762000">
              <a:lnSpc>
                <a:spcPct val="125000"/>
              </a:lnSpc>
              <a:spcBef>
                <a:spcPct val="0"/>
              </a:spcBef>
            </a:pPr>
            <a:r>
              <a:rPr lang="pt-BR" sz="2800" dirty="0" smtClean="0"/>
              <a:t> 95% dos casos de </a:t>
            </a:r>
            <a:r>
              <a:rPr lang="pt-BR" sz="2800" dirty="0" err="1" smtClean="0"/>
              <a:t>hipertireoidismo</a:t>
            </a:r>
            <a:endParaRPr lang="pt-BR" sz="2800" dirty="0" smtClean="0"/>
          </a:p>
          <a:p>
            <a:pPr defTabSz="762000">
              <a:lnSpc>
                <a:spcPct val="125000"/>
              </a:lnSpc>
              <a:spcBef>
                <a:spcPct val="0"/>
              </a:spcBef>
            </a:pPr>
            <a:r>
              <a:rPr lang="pt-BR" sz="2800" dirty="0" smtClean="0"/>
              <a:t> 6-8</a:t>
            </a:r>
            <a:r>
              <a:rPr lang="pt-BR" sz="2800" dirty="0" smtClean="0">
                <a:cs typeface="Arial" pitchFamily="34" charset="0"/>
              </a:rPr>
              <a:t>F</a:t>
            </a:r>
            <a:r>
              <a:rPr lang="pt-BR" sz="2800" dirty="0" smtClean="0"/>
              <a:t>:1</a:t>
            </a:r>
            <a:r>
              <a:rPr lang="pt-BR" sz="2800" dirty="0" smtClean="0">
                <a:cs typeface="Arial" pitchFamily="34" charset="0"/>
              </a:rPr>
              <a:t>M</a:t>
            </a:r>
            <a:endParaRPr lang="pt-BR" sz="2800" dirty="0" smtClean="0"/>
          </a:p>
          <a:p>
            <a:pPr defTabSz="762000">
              <a:lnSpc>
                <a:spcPct val="125000"/>
              </a:lnSpc>
              <a:spcBef>
                <a:spcPct val="0"/>
              </a:spcBef>
            </a:pPr>
            <a:r>
              <a:rPr lang="pt-BR" sz="2800" dirty="0" smtClean="0"/>
              <a:t> Adulto jovem</a:t>
            </a:r>
          </a:p>
          <a:p>
            <a:pPr defTabSz="762000">
              <a:lnSpc>
                <a:spcPct val="150000"/>
              </a:lnSpc>
            </a:pPr>
            <a:r>
              <a:rPr lang="pt-BR" sz="2800" dirty="0" smtClean="0">
                <a:sym typeface="Symbol" pitchFamily="18" charset="2"/>
              </a:rPr>
              <a:t></a:t>
            </a:r>
            <a:r>
              <a:rPr lang="pt-BR" sz="2800" dirty="0" smtClean="0"/>
              <a:t> 2 - 3x difuso da glândula e uniformemente afetada </a:t>
            </a:r>
          </a:p>
          <a:p>
            <a:pPr defTabSz="762000">
              <a:lnSpc>
                <a:spcPct val="150000"/>
              </a:lnSpc>
            </a:pPr>
            <a:r>
              <a:rPr lang="pt-BR" sz="2800" dirty="0" smtClean="0"/>
              <a:t>Raramente é lobular</a:t>
            </a:r>
          </a:p>
          <a:p>
            <a:pPr defTabSz="762000">
              <a:lnSpc>
                <a:spcPct val="150000"/>
              </a:lnSpc>
            </a:pPr>
            <a:r>
              <a:rPr lang="pt-BR" sz="2800" dirty="0" smtClean="0"/>
              <a:t>Consistência: geralmente </a:t>
            </a:r>
            <a:r>
              <a:rPr lang="pt-BR" sz="2800" dirty="0" err="1" smtClean="0"/>
              <a:t>fibroelástica</a:t>
            </a:r>
            <a:endParaRPr lang="pt-BR" sz="2800" dirty="0" smtClean="0"/>
          </a:p>
          <a:p>
            <a:pPr defTabSz="762000">
              <a:lnSpc>
                <a:spcPct val="150000"/>
              </a:lnSpc>
            </a:pPr>
            <a:r>
              <a:rPr lang="pt-BR" sz="2800" dirty="0" smtClean="0"/>
              <a:t>Frêmito nos pólos superiores</a:t>
            </a:r>
          </a:p>
          <a:p>
            <a:pPr defTabSz="762000" eaLnBrk="1" hangingPunct="1">
              <a:lnSpc>
                <a:spcPct val="125000"/>
              </a:lnSpc>
              <a:spcBef>
                <a:spcPct val="0"/>
              </a:spcBef>
            </a:pPr>
            <a:endParaRPr lang="pt-BR" sz="2800" dirty="0" smtClean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4294967295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42875"/>
            <a:ext cx="82296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pt-BR" sz="3600" b="1" dirty="0" smtClean="0"/>
              <a:t>Doença de Graves </a:t>
            </a:r>
            <a:br>
              <a:rPr lang="pt-BR" sz="3600" b="1" dirty="0" smtClean="0"/>
            </a:br>
            <a:r>
              <a:rPr lang="pt-BR" sz="3600" b="1" dirty="0" err="1" smtClean="0"/>
              <a:t>Oftalmopatia</a:t>
            </a:r>
            <a:endParaRPr lang="pt-BR" sz="3600" b="1" dirty="0" smtClean="0"/>
          </a:p>
        </p:txBody>
      </p:sp>
      <p:sp>
        <p:nvSpPr>
          <p:cNvPr id="159747" name="Espaço Reservado para Conteúdo 3"/>
          <p:cNvSpPr>
            <a:spLocks noGrp="1"/>
          </p:cNvSpPr>
          <p:nvPr>
            <p:ph idx="1"/>
          </p:nvPr>
        </p:nvSpPr>
        <p:spPr>
          <a:xfrm>
            <a:off x="457200" y="1285875"/>
            <a:ext cx="8229600" cy="5357813"/>
          </a:xfrm>
        </p:spPr>
        <p:txBody>
          <a:bodyPr>
            <a:normAutofit lnSpcReduction="10000"/>
          </a:bodyPr>
          <a:lstStyle/>
          <a:p>
            <a:pPr defTabSz="709613">
              <a:lnSpc>
                <a:spcPct val="125000"/>
              </a:lnSpc>
              <a:tabLst>
                <a:tab pos="541338" algn="l"/>
              </a:tabLst>
            </a:pPr>
            <a:r>
              <a:rPr lang="pt-BR" sz="2800" b="1" dirty="0" smtClean="0"/>
              <a:t>Manifestação de qualquer </a:t>
            </a:r>
            <a:r>
              <a:rPr lang="pt-BR" sz="2800" b="1" dirty="0" err="1" smtClean="0"/>
              <a:t>hipertireoidismo</a:t>
            </a:r>
            <a:r>
              <a:rPr lang="pt-BR" sz="2800" b="1" dirty="0" smtClean="0"/>
              <a:t>:</a:t>
            </a:r>
            <a:r>
              <a:rPr lang="pt-BR" sz="2800" dirty="0" smtClean="0"/>
              <a:t> </a:t>
            </a:r>
          </a:p>
          <a:p>
            <a:pPr defTabSz="709613">
              <a:lnSpc>
                <a:spcPct val="125000"/>
              </a:lnSpc>
              <a:buNone/>
              <a:tabLst>
                <a:tab pos="541338" algn="l"/>
              </a:tabLst>
            </a:pPr>
            <a:r>
              <a:rPr lang="pt-BR" sz="2800" dirty="0" smtClean="0"/>
              <a:t> 		Retração palpebral, tremor palpebral</a:t>
            </a:r>
          </a:p>
          <a:p>
            <a:pPr defTabSz="709613">
              <a:lnSpc>
                <a:spcPct val="125000"/>
              </a:lnSpc>
              <a:tabLst>
                <a:tab pos="541338" algn="l"/>
              </a:tabLst>
            </a:pPr>
            <a:r>
              <a:rPr lang="pt-BR" sz="2800" b="1" dirty="0" err="1" smtClean="0"/>
              <a:t>Orbitopatia</a:t>
            </a:r>
            <a:r>
              <a:rPr lang="pt-BR" sz="2800" b="1" dirty="0" smtClean="0"/>
              <a:t>:</a:t>
            </a:r>
            <a:endParaRPr lang="pt-BR" sz="2800" dirty="0" smtClean="0"/>
          </a:p>
          <a:p>
            <a:pPr defTabSz="709613">
              <a:lnSpc>
                <a:spcPct val="125000"/>
              </a:lnSpc>
              <a:buNone/>
              <a:tabLst>
                <a:tab pos="541338" algn="l"/>
              </a:tabLst>
            </a:pPr>
            <a:r>
              <a:rPr lang="pt-BR" sz="2800" dirty="0" smtClean="0"/>
              <a:t>	Curso clínico às vezes independente da </a:t>
            </a:r>
            <a:r>
              <a:rPr lang="pt-BR" sz="2800" dirty="0" err="1" smtClean="0"/>
              <a:t>tireotoxicose</a:t>
            </a:r>
            <a:r>
              <a:rPr lang="pt-BR" sz="2800" dirty="0" smtClean="0"/>
              <a:t> e do tratamento</a:t>
            </a:r>
          </a:p>
          <a:p>
            <a:pPr defTabSz="709613">
              <a:lnSpc>
                <a:spcPct val="125000"/>
              </a:lnSpc>
              <a:buNone/>
              <a:tabLst>
                <a:tab pos="541338" algn="l"/>
              </a:tabLst>
            </a:pPr>
            <a:r>
              <a:rPr lang="pt-BR" sz="2800" dirty="0" smtClean="0"/>
              <a:t>	Raramente ocorre sem a </a:t>
            </a:r>
            <a:r>
              <a:rPr lang="pt-BR" sz="2800" dirty="0" err="1" smtClean="0"/>
              <a:t>tireotoxicose</a:t>
            </a:r>
            <a:endParaRPr lang="pt-BR" sz="2800" dirty="0" smtClean="0"/>
          </a:p>
          <a:p>
            <a:pPr defTabSz="709613">
              <a:lnSpc>
                <a:spcPct val="125000"/>
              </a:lnSpc>
              <a:buNone/>
              <a:tabLst>
                <a:tab pos="541338" algn="l"/>
              </a:tabLst>
            </a:pPr>
            <a:r>
              <a:rPr lang="pt-BR" sz="2800" dirty="0" smtClean="0"/>
              <a:t>	Geralmente bilateral</a:t>
            </a:r>
          </a:p>
          <a:p>
            <a:pPr defTabSz="709613">
              <a:lnSpc>
                <a:spcPct val="125000"/>
              </a:lnSpc>
              <a:buNone/>
              <a:tabLst>
                <a:tab pos="541338" algn="l"/>
              </a:tabLst>
            </a:pPr>
            <a:r>
              <a:rPr lang="pt-BR" sz="2800" dirty="0" smtClean="0"/>
              <a:t>	Clinicamente: 50% tem </a:t>
            </a:r>
            <a:r>
              <a:rPr lang="pt-BR" sz="2800" dirty="0" err="1" smtClean="0"/>
              <a:t>orbitopatia</a:t>
            </a:r>
            <a:r>
              <a:rPr lang="pt-BR" sz="2800" dirty="0" smtClean="0"/>
              <a:t>. A TC ou RNM demonstram alterações na maioria dos casos</a:t>
            </a:r>
          </a:p>
          <a:p>
            <a:pPr defTabSz="709613" eaLnBrk="1" hangingPunct="1">
              <a:tabLst>
                <a:tab pos="541338" algn="l"/>
              </a:tabLst>
            </a:pPr>
            <a:endParaRPr lang="pt-BR" sz="2800" dirty="0" smtClean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4294967295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6"/>
          <p:cNvSpPr>
            <a:spLocks noChangeArrowheads="1"/>
          </p:cNvSpPr>
          <p:nvPr/>
        </p:nvSpPr>
        <p:spPr bwMode="auto">
          <a:xfrm>
            <a:off x="395288" y="11588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pt-BR" sz="3600" b="1" dirty="0">
                <a:latin typeface="Calibri" pitchFamily="34" charset="0"/>
              </a:rPr>
              <a:t>Doença de Graves </a:t>
            </a:r>
            <a:br>
              <a:rPr lang="pt-BR" sz="3600" b="1" dirty="0">
                <a:latin typeface="Calibri" pitchFamily="34" charset="0"/>
              </a:rPr>
            </a:br>
            <a:r>
              <a:rPr lang="pt-BR" sz="3600" b="1" dirty="0"/>
              <a:t> </a:t>
            </a:r>
            <a:r>
              <a:rPr lang="pt-BR" sz="3600" b="1" dirty="0" err="1"/>
              <a:t>Oftalmopatia</a:t>
            </a:r>
            <a:endParaRPr lang="pt-BR" sz="3600" b="1" u="sng" dirty="0">
              <a:latin typeface="Calibri" pitchFamily="34" charset="0"/>
            </a:endParaRPr>
          </a:p>
        </p:txBody>
      </p:sp>
      <p:sp>
        <p:nvSpPr>
          <p:cNvPr id="160771" name="Espaço Reservado para Conteúdo 3"/>
          <p:cNvSpPr>
            <a:spLocks noGrp="1"/>
          </p:cNvSpPr>
          <p:nvPr>
            <p:ph idx="1"/>
          </p:nvPr>
        </p:nvSpPr>
        <p:spPr>
          <a:xfrm>
            <a:off x="323528" y="1628800"/>
            <a:ext cx="8229600" cy="4811712"/>
          </a:xfrm>
        </p:spPr>
        <p:txBody>
          <a:bodyPr/>
          <a:lstStyle/>
          <a:p>
            <a:r>
              <a:rPr lang="pt-BR" dirty="0" smtClean="0"/>
              <a:t>Inflamação e edema da musculatura ocular extrínseca e gordura orbital</a:t>
            </a:r>
          </a:p>
          <a:p>
            <a:pPr lvl="1" eaLnBrk="1" hangingPunct="1"/>
            <a:r>
              <a:rPr lang="pt-BR" dirty="0" smtClean="0"/>
              <a:t>Proptose</a:t>
            </a:r>
          </a:p>
          <a:p>
            <a:pPr lvl="1" eaLnBrk="1" hangingPunct="1"/>
            <a:r>
              <a:rPr lang="pt-BR" dirty="0" smtClean="0"/>
              <a:t>Acometimento de mm extra-ocular</a:t>
            </a:r>
          </a:p>
          <a:p>
            <a:pPr lvl="1" eaLnBrk="1" hangingPunct="1"/>
            <a:r>
              <a:rPr lang="pt-BR" dirty="0" smtClean="0"/>
              <a:t>Compressão de nervo óptico</a:t>
            </a:r>
          </a:p>
          <a:p>
            <a:r>
              <a:rPr lang="pt-BR" dirty="0" smtClean="0"/>
              <a:t>Quadro Clínico:</a:t>
            </a:r>
          </a:p>
          <a:p>
            <a:pPr lvl="1" eaLnBrk="1" hangingPunct="1"/>
            <a:r>
              <a:rPr lang="pt-BR" dirty="0" smtClean="0"/>
              <a:t>Irritação, sensação de corpo estranho, olho seco. </a:t>
            </a:r>
          </a:p>
          <a:p>
            <a:pPr lvl="1" eaLnBrk="1" hangingPunct="1"/>
            <a:r>
              <a:rPr lang="pt-BR" dirty="0" err="1" smtClean="0"/>
              <a:t>Ceratite</a:t>
            </a:r>
            <a:r>
              <a:rPr lang="pt-BR" dirty="0" smtClean="0"/>
              <a:t> com úlcera de córnea</a:t>
            </a:r>
          </a:p>
          <a:p>
            <a:pPr lvl="1" eaLnBrk="1" hangingPunct="1"/>
            <a:r>
              <a:rPr lang="pt-BR" dirty="0" smtClean="0"/>
              <a:t>Diplopia, visão embaçada </a:t>
            </a:r>
          </a:p>
          <a:p>
            <a:pPr eaLnBrk="1" hangingPunct="1"/>
            <a:endParaRPr lang="pt-BR" dirty="0" smtClean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4294967295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b="1" smtClean="0"/>
              <a:t>Roteiro Tireoidopatias</a:t>
            </a:r>
          </a:p>
        </p:txBody>
      </p:sp>
      <p:sp>
        <p:nvSpPr>
          <p:cNvPr id="1443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060575"/>
            <a:ext cx="4619625" cy="4525963"/>
          </a:xfrm>
        </p:spPr>
        <p:txBody>
          <a:bodyPr/>
          <a:lstStyle/>
          <a:p>
            <a:pPr marL="533400" indent="-533400" eaLnBrk="1" hangingPunct="1">
              <a:buFontTx/>
              <a:buAutoNum type="arabicPeriod"/>
            </a:pPr>
            <a:r>
              <a:rPr lang="pt-BR" sz="2800" b="1" smtClean="0"/>
              <a:t>Hipertireoidismo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pt-BR" sz="2800" b="1" smtClean="0"/>
              <a:t>Hipotireoidismo</a:t>
            </a:r>
            <a:endParaRPr lang="pt-BR" sz="2800" smtClean="0"/>
          </a:p>
          <a:p>
            <a:pPr marL="533400" indent="-533400" eaLnBrk="1" hangingPunct="1">
              <a:buFontTx/>
              <a:buAutoNum type="arabicPeriod"/>
            </a:pPr>
            <a:r>
              <a:rPr lang="pt-BR" sz="2800" b="1" smtClean="0"/>
              <a:t>Nódulos tireoidianos</a:t>
            </a:r>
            <a:endParaRPr lang="pt-BR" sz="2800" smtClean="0"/>
          </a:p>
        </p:txBody>
      </p:sp>
      <p:pic>
        <p:nvPicPr>
          <p:cNvPr id="144388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64163" y="2060575"/>
            <a:ext cx="2857500" cy="2952750"/>
          </a:xfrm>
        </p:spPr>
      </p:pic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b="1" smtClean="0"/>
              <a:t>Exame Físico</a:t>
            </a:r>
          </a:p>
        </p:txBody>
      </p:sp>
      <p:sp>
        <p:nvSpPr>
          <p:cNvPr id="161795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79512" y="1556792"/>
            <a:ext cx="4143375" cy="4525963"/>
          </a:xfrm>
        </p:spPr>
        <p:txBody>
          <a:bodyPr>
            <a:normAutofit/>
          </a:bodyPr>
          <a:lstStyle/>
          <a:p>
            <a:pPr marL="342900" lvl="1" indent="-342900"/>
            <a:r>
              <a:rPr lang="en-US" dirty="0" err="1" smtClean="0"/>
              <a:t>Olhar</a:t>
            </a:r>
            <a:r>
              <a:rPr lang="en-US" dirty="0" smtClean="0"/>
              <a:t> </a:t>
            </a:r>
            <a:r>
              <a:rPr lang="en-US" dirty="0" err="1" smtClean="0"/>
              <a:t>assustado</a:t>
            </a:r>
            <a:endParaRPr lang="en-US" dirty="0" smtClean="0"/>
          </a:p>
          <a:p>
            <a:pPr marL="342900" lvl="1" indent="-342900"/>
            <a:r>
              <a:rPr lang="en-US" dirty="0" smtClean="0"/>
              <a:t>Edema </a:t>
            </a:r>
            <a:r>
              <a:rPr lang="en-US" dirty="0" err="1" smtClean="0"/>
              <a:t>palpebral</a:t>
            </a:r>
            <a:endParaRPr lang="en-US" dirty="0" smtClean="0"/>
          </a:p>
          <a:p>
            <a:pPr marL="342900" lvl="1" indent="-342900"/>
            <a:r>
              <a:rPr lang="en-US" dirty="0" err="1" smtClean="0"/>
              <a:t>Borda</a:t>
            </a:r>
            <a:r>
              <a:rPr lang="en-US" dirty="0" smtClean="0"/>
              <a:t> </a:t>
            </a:r>
            <a:r>
              <a:rPr lang="en-US" dirty="0" err="1" smtClean="0"/>
              <a:t>visível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esclera</a:t>
            </a:r>
            <a:r>
              <a:rPr lang="en-US" dirty="0" smtClean="0"/>
              <a:t> entre a </a:t>
            </a:r>
            <a:r>
              <a:rPr lang="en-US" dirty="0" err="1" smtClean="0"/>
              <a:t>pálpebra</a:t>
            </a:r>
            <a:r>
              <a:rPr lang="en-US" dirty="0" smtClean="0"/>
              <a:t> superior e a </a:t>
            </a:r>
            <a:r>
              <a:rPr lang="en-US" dirty="0" err="1" smtClean="0"/>
              <a:t>margem</a:t>
            </a:r>
            <a:r>
              <a:rPr lang="en-US" dirty="0" smtClean="0"/>
              <a:t> superior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íris</a:t>
            </a:r>
            <a:r>
              <a:rPr lang="en-US" dirty="0" smtClean="0"/>
              <a:t> </a:t>
            </a:r>
            <a:r>
              <a:rPr lang="en-US" dirty="0" err="1" smtClean="0"/>
              <a:t>durante</a:t>
            </a:r>
            <a:r>
              <a:rPr lang="en-US" dirty="0" smtClean="0"/>
              <a:t> o </a:t>
            </a:r>
            <a:r>
              <a:rPr lang="en-US" dirty="0" err="1" smtClean="0"/>
              <a:t>olhar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baixo</a:t>
            </a:r>
            <a:r>
              <a:rPr lang="en-US" dirty="0" smtClean="0"/>
              <a:t> (lid lag)</a:t>
            </a:r>
          </a:p>
          <a:p>
            <a:pPr marL="342900" lvl="1" indent="-342900"/>
            <a:r>
              <a:rPr lang="en-US" dirty="0" err="1" smtClean="0"/>
              <a:t>Sinais</a:t>
            </a:r>
            <a:r>
              <a:rPr lang="en-US" dirty="0" smtClean="0"/>
              <a:t> de </a:t>
            </a:r>
            <a:r>
              <a:rPr lang="en-US" dirty="0" err="1" smtClean="0"/>
              <a:t>inflamação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conjuntiva</a:t>
            </a:r>
            <a:endParaRPr lang="en-US" dirty="0" smtClean="0"/>
          </a:p>
          <a:p>
            <a:pPr marL="342900" lvl="1" indent="-342900"/>
            <a:r>
              <a:rPr lang="en-US" dirty="0" err="1" smtClean="0"/>
              <a:t>Paralisia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musculatura</a:t>
            </a:r>
            <a:r>
              <a:rPr lang="en-US" dirty="0" smtClean="0"/>
              <a:t>  ocular </a:t>
            </a:r>
            <a:r>
              <a:rPr lang="en-US" dirty="0" err="1" smtClean="0"/>
              <a:t>extrínseca</a:t>
            </a:r>
            <a:endParaRPr lang="en-US" dirty="0" smtClean="0"/>
          </a:p>
          <a:p>
            <a:endParaRPr lang="pt-BR" sz="2400" dirty="0" smtClean="0"/>
          </a:p>
        </p:txBody>
      </p:sp>
      <p:pic>
        <p:nvPicPr>
          <p:cNvPr id="161796" name="Picture 2" descr="http://clinicacayanga.dailyhealthupdates.com/Image/lidla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3" y="1628800"/>
            <a:ext cx="325755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1797" name="Picture 4" descr="Lid lag [Graefe's sign] - 2627.png"/>
          <p:cNvPicPr>
            <a:picLocks noChangeAspect="1" noChangeArrowheads="1"/>
          </p:cNvPicPr>
          <p:nvPr/>
        </p:nvPicPr>
        <p:blipFill>
          <a:blip r:embed="rId4" cstate="print"/>
          <a:srcRect l="-116" t="16127" r="116" b="44992"/>
          <a:stretch>
            <a:fillRect/>
          </a:stretch>
        </p:blipFill>
        <p:spPr bwMode="auto">
          <a:xfrm>
            <a:off x="4286250" y="3030633"/>
            <a:ext cx="4629150" cy="1118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Espaço Reservado para Data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7" name="Picture 2" descr="D:\downloads\meyer\MÓDULO TIREOIDE 4o. ano - Revisão 2016 (F) JPG\Slide2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2668" t="27661" r="5242" b="16617"/>
          <a:stretch/>
        </p:blipFill>
        <p:spPr bwMode="auto">
          <a:xfrm>
            <a:off x="4985512" y="4400668"/>
            <a:ext cx="3230626" cy="240578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10-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875" y="333375"/>
            <a:ext cx="390525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3" descr="10-5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6250" y="3576638"/>
            <a:ext cx="390525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4724400" y="365125"/>
            <a:ext cx="397827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pt-BR" sz="2400">
                <a:cs typeface="Arial" charset="0"/>
              </a:rPr>
              <a:t>RNM em corte coronal dos olhos de paciente com oftalmopatia de Graves.  A musculatura, em branco, está aumentada, principal-mente em OE.  </a:t>
            </a: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4784725" y="3686175"/>
            <a:ext cx="390207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pt-BR" sz="2400" dirty="0"/>
              <a:t>Corte transversal </a:t>
            </a:r>
            <a:r>
              <a:rPr lang="pt-BR" sz="2400" dirty="0" smtClean="0"/>
              <a:t>mostrando </a:t>
            </a:r>
            <a:r>
              <a:rPr lang="pt-BR" sz="2400" dirty="0"/>
              <a:t>a musculatura aumentada, mais escura, e </a:t>
            </a:r>
            <a:r>
              <a:rPr lang="pt-BR" sz="2400" dirty="0" err="1"/>
              <a:t>exoftalmia</a:t>
            </a:r>
            <a:r>
              <a:rPr lang="pt-BR" sz="2400" dirty="0"/>
              <a:t> evidente.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85775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z="3200" b="1" dirty="0" smtClean="0"/>
              <a:t/>
            </a:r>
            <a:br>
              <a:rPr lang="pt-BR" sz="3200" b="1" dirty="0" smtClean="0"/>
            </a:br>
            <a:r>
              <a:rPr lang="pt-BR" sz="3600" b="1" dirty="0" smtClean="0"/>
              <a:t>Doença de Graves</a:t>
            </a:r>
            <a:r>
              <a:rPr lang="pt-BR" sz="3200" b="1" dirty="0" smtClean="0"/>
              <a:t/>
            </a:r>
            <a:br>
              <a:rPr lang="pt-BR" sz="3200" b="1" dirty="0" smtClean="0"/>
            </a:br>
            <a:r>
              <a:rPr lang="pt-BR" sz="3600" b="1" dirty="0" err="1" smtClean="0"/>
              <a:t>Mixedema</a:t>
            </a:r>
            <a:r>
              <a:rPr lang="pt-BR" sz="3600" b="1" dirty="0" smtClean="0"/>
              <a:t> Pré-tibial</a:t>
            </a:r>
            <a:br>
              <a:rPr lang="pt-BR" sz="3600" b="1" dirty="0" smtClean="0"/>
            </a:br>
            <a:endParaRPr lang="pt-BR" sz="3600" b="1" dirty="0" smtClean="0"/>
          </a:p>
        </p:txBody>
      </p:sp>
      <p:sp>
        <p:nvSpPr>
          <p:cNvPr id="162819" name="Text Box 3"/>
          <p:cNvSpPr txBox="1">
            <a:spLocks noChangeArrowheads="1"/>
          </p:cNvSpPr>
          <p:nvPr/>
        </p:nvSpPr>
        <p:spPr bwMode="auto">
          <a:xfrm>
            <a:off x="188913" y="1774825"/>
            <a:ext cx="8732837" cy="429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buFontTx/>
              <a:buChar char="•"/>
            </a:pPr>
            <a:r>
              <a:rPr lang="pt-BR" sz="2400">
                <a:latin typeface="Calibri" pitchFamily="34" charset="0"/>
              </a:rPr>
              <a:t> </a:t>
            </a:r>
            <a:r>
              <a:rPr lang="pt-BR" sz="2600">
                <a:latin typeface="Calibri" pitchFamily="34" charset="0"/>
              </a:rPr>
              <a:t>Manifestação tardia, rara 5-10%</a:t>
            </a:r>
          </a:p>
          <a:p>
            <a:pPr algn="just">
              <a:lnSpc>
                <a:spcPct val="150000"/>
              </a:lnSpc>
              <a:buFontTx/>
              <a:buChar char="•"/>
            </a:pPr>
            <a:r>
              <a:rPr lang="pt-BR" sz="2600">
                <a:latin typeface="Calibri" pitchFamily="34" charset="0"/>
              </a:rPr>
              <a:t> 99% dos portadores de dermopatias têm orbitopatia; presente nas formas graves da doença</a:t>
            </a:r>
          </a:p>
          <a:p>
            <a:pPr algn="just">
              <a:lnSpc>
                <a:spcPct val="150000"/>
              </a:lnSpc>
              <a:buFontTx/>
              <a:buChar char="•"/>
            </a:pPr>
            <a:r>
              <a:rPr lang="pt-BR" sz="2600">
                <a:latin typeface="Calibri" pitchFamily="34" charset="0"/>
              </a:rPr>
              <a:t>Edema não depressível, por acúmulo de mucopolissacarídeos (substâncias hidrofílicas)</a:t>
            </a:r>
          </a:p>
          <a:p>
            <a:pPr algn="just">
              <a:lnSpc>
                <a:spcPct val="150000"/>
              </a:lnSpc>
              <a:buFontTx/>
              <a:buChar char="•"/>
            </a:pPr>
            <a:r>
              <a:rPr lang="pt-BR" sz="2400">
                <a:latin typeface="Calibri" pitchFamily="34" charset="0"/>
              </a:rPr>
              <a:t> </a:t>
            </a:r>
            <a:r>
              <a:rPr lang="pt-BR" sz="2600">
                <a:latin typeface="Calibri" pitchFamily="34" charset="0"/>
              </a:rPr>
              <a:t>Em geral em áreas de trauma</a:t>
            </a:r>
          </a:p>
          <a:p>
            <a:pPr algn="just">
              <a:lnSpc>
                <a:spcPct val="150000"/>
              </a:lnSpc>
              <a:buFontTx/>
              <a:buChar char="•"/>
            </a:pPr>
            <a:r>
              <a:rPr lang="pt-BR" sz="2400">
                <a:latin typeface="Calibri" pitchFamily="34" charset="0"/>
              </a:rPr>
              <a:t> </a:t>
            </a:r>
            <a:r>
              <a:rPr lang="pt-BR" sz="2600">
                <a:latin typeface="Calibri" pitchFamily="34" charset="0"/>
              </a:rPr>
              <a:t>Nódulo e placas: crônica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5786438" y="2115815"/>
          <a:ext cx="3171825" cy="4071937"/>
        </p:xfrm>
        <a:graphic>
          <a:graphicData uri="http://schemas.openxmlformats.org/presentationml/2006/ole">
            <p:oleObj spid="_x0000_s113677" name="Imagem de bitmap" r:id="rId4" imgW="11780952" imgH="15247619" progId="PBrush">
              <p:embed/>
            </p:oleObj>
          </a:graphicData>
        </a:graphic>
      </p:graphicFrame>
      <p:pic>
        <p:nvPicPr>
          <p:cNvPr id="2051" name="Picture 4" descr=" 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 l="53151" t="34360"/>
          <a:stretch>
            <a:fillRect/>
          </a:stretch>
        </p:blipFill>
        <p:spPr bwMode="auto">
          <a:xfrm>
            <a:off x="142875" y="1813520"/>
            <a:ext cx="304165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Imagem 4" descr="102_0211.JPG"/>
          <p:cNvPicPr>
            <a:picLocks noChangeAspect="1"/>
          </p:cNvPicPr>
          <p:nvPr/>
        </p:nvPicPr>
        <p:blipFill>
          <a:blip r:embed="rId7" cstate="print"/>
          <a:srcRect r="8888"/>
          <a:stretch>
            <a:fillRect/>
          </a:stretch>
        </p:blipFill>
        <p:spPr bwMode="auto">
          <a:xfrm>
            <a:off x="3143250" y="1956395"/>
            <a:ext cx="2928938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457200" y="485775"/>
            <a:ext cx="8229600" cy="1143000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Doença de Graves</a:t>
            </a:r>
            <a:b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pt-BR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Mixedema</a:t>
            </a: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Pré-tibial</a:t>
            </a:r>
            <a:b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pt-BR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ChangeArrowheads="1"/>
          </p:cNvSpPr>
          <p:nvPr/>
        </p:nvSpPr>
        <p:spPr bwMode="auto">
          <a:xfrm>
            <a:off x="685800" y="269875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762000"/>
            <a:r>
              <a:rPr lang="pt-BR" sz="3600" b="1" dirty="0">
                <a:latin typeface="Calibri" pitchFamily="34" charset="0"/>
              </a:rPr>
              <a:t>Doença de Graves </a:t>
            </a:r>
            <a:br>
              <a:rPr lang="pt-BR" sz="3600" b="1" dirty="0">
                <a:latin typeface="Calibri" pitchFamily="34" charset="0"/>
              </a:rPr>
            </a:br>
            <a:r>
              <a:rPr lang="pt-BR" sz="3200" b="1" dirty="0">
                <a:latin typeface="Calibri" pitchFamily="34" charset="0"/>
              </a:rPr>
              <a:t>Diagnóstico</a:t>
            </a:r>
            <a:endParaRPr lang="en-US" sz="3200" b="1" dirty="0">
              <a:latin typeface="Calibri" pitchFamily="34" charset="0"/>
            </a:endParaRPr>
          </a:p>
        </p:txBody>
      </p:sp>
      <p:sp>
        <p:nvSpPr>
          <p:cNvPr id="163843" name="Text Box 3"/>
          <p:cNvSpPr txBox="1">
            <a:spLocks noChangeArrowheads="1"/>
          </p:cNvSpPr>
          <p:nvPr/>
        </p:nvSpPr>
        <p:spPr bwMode="auto">
          <a:xfrm>
            <a:off x="700088" y="1628800"/>
            <a:ext cx="7705725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dirty="0">
                <a:latin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</a:rPr>
              <a:t>Quadro</a:t>
            </a:r>
            <a:r>
              <a:rPr lang="en-US" sz="2800" dirty="0">
                <a:latin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</a:rPr>
              <a:t>clínico</a:t>
            </a:r>
            <a:endParaRPr lang="en-US" sz="2800" dirty="0">
              <a:latin typeface="Calibri" pitchFamily="34" charset="0"/>
            </a:endParaRPr>
          </a:p>
          <a:p>
            <a:pPr>
              <a:buFont typeface="Arial" pitchFamily="34" charset="0"/>
              <a:buChar char="•"/>
            </a:pPr>
            <a:endParaRPr lang="en-US" sz="2800" dirty="0">
              <a:latin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800" dirty="0">
                <a:latin typeface="Calibri" pitchFamily="34" charset="0"/>
              </a:rPr>
              <a:t> TSH </a:t>
            </a:r>
            <a:r>
              <a:rPr lang="en-US" sz="2800" dirty="0" err="1">
                <a:latin typeface="Calibri" pitchFamily="34" charset="0"/>
              </a:rPr>
              <a:t>suprimido</a:t>
            </a:r>
            <a:r>
              <a:rPr lang="en-US" sz="2800" dirty="0">
                <a:latin typeface="Calibri" pitchFamily="34" charset="0"/>
              </a:rPr>
              <a:t> (&lt; valor inferior </a:t>
            </a:r>
            <a:r>
              <a:rPr lang="en-US" sz="2800" dirty="0" err="1">
                <a:latin typeface="Calibri" pitchFamily="34" charset="0"/>
              </a:rPr>
              <a:t>detectável</a:t>
            </a:r>
            <a:r>
              <a:rPr lang="en-US" sz="2800" dirty="0">
                <a:latin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</a:rPr>
              <a:t>pelo</a:t>
            </a:r>
            <a:r>
              <a:rPr lang="en-US" sz="2800" dirty="0">
                <a:latin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</a:rPr>
              <a:t>método</a:t>
            </a:r>
            <a:r>
              <a:rPr lang="en-US" sz="2800" dirty="0">
                <a:latin typeface="Calibri" pitchFamily="34" charset="0"/>
              </a:rPr>
              <a:t>) 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>
                <a:latin typeface="Calibri" pitchFamily="34" charset="0"/>
              </a:rPr>
              <a:t> + T3 e T4 OU T4 LIVRE ALTOS</a:t>
            </a:r>
            <a:endParaRPr lang="en-US" sz="2800" dirty="0">
              <a:latin typeface="Calibri" pitchFamily="34" charset="0"/>
              <a:sym typeface="Symbol" pitchFamily="18" charset="2"/>
            </a:endParaRPr>
          </a:p>
          <a:p>
            <a:pPr>
              <a:buFont typeface="Arial" pitchFamily="34" charset="0"/>
              <a:buChar char="•"/>
            </a:pPr>
            <a:endParaRPr lang="en-US" sz="2800" dirty="0">
              <a:latin typeface="Calibri" pitchFamily="34" charset="0"/>
              <a:sym typeface="Symbol" pitchFamily="18" charset="2"/>
            </a:endParaRPr>
          </a:p>
          <a:p>
            <a:pPr>
              <a:buFont typeface="Arial" pitchFamily="34" charset="0"/>
              <a:buChar char="•"/>
            </a:pPr>
            <a:r>
              <a:rPr lang="en-US" sz="2800" dirty="0">
                <a:latin typeface="Calibri" pitchFamily="34" charset="0"/>
                <a:sym typeface="Symbol" pitchFamily="18" charset="2"/>
              </a:rPr>
              <a:t> </a:t>
            </a:r>
            <a:r>
              <a:rPr lang="en-US" sz="2800" dirty="0" err="1">
                <a:latin typeface="Calibri" pitchFamily="34" charset="0"/>
                <a:sym typeface="Symbol" pitchFamily="18" charset="2"/>
              </a:rPr>
              <a:t>TRAb</a:t>
            </a:r>
            <a:r>
              <a:rPr lang="en-US" sz="2800" dirty="0">
                <a:latin typeface="Calibri" pitchFamily="34" charset="0"/>
                <a:sym typeface="Symbol" pitchFamily="18" charset="2"/>
              </a:rPr>
              <a:t> (+)</a:t>
            </a:r>
          </a:p>
          <a:p>
            <a:pPr>
              <a:buFont typeface="Arial" pitchFamily="34" charset="0"/>
              <a:buChar char="•"/>
            </a:pPr>
            <a:endParaRPr lang="en-US" sz="2800" dirty="0">
              <a:latin typeface="Calibri" pitchFamily="34" charset="0"/>
              <a:sym typeface="Symbol" pitchFamily="18" charset="2"/>
            </a:endParaRPr>
          </a:p>
          <a:p>
            <a:pPr>
              <a:buFont typeface="Arial" pitchFamily="34" charset="0"/>
              <a:buChar char="•"/>
            </a:pPr>
            <a:r>
              <a:rPr lang="en-US" sz="2800" dirty="0">
                <a:latin typeface="Calibri" pitchFamily="34" charset="0"/>
                <a:sym typeface="Symbol" pitchFamily="18" charset="2"/>
              </a:rPr>
              <a:t> </a:t>
            </a:r>
            <a:r>
              <a:rPr lang="en-US" sz="2800" dirty="0" err="1">
                <a:latin typeface="Calibri" pitchFamily="34" charset="0"/>
                <a:sym typeface="Symbol" pitchFamily="18" charset="2"/>
              </a:rPr>
              <a:t>Captação</a:t>
            </a:r>
            <a:r>
              <a:rPr lang="en-US" sz="2800" dirty="0">
                <a:latin typeface="Calibri" pitchFamily="34" charset="0"/>
                <a:sym typeface="Symbol" pitchFamily="18" charset="2"/>
              </a:rPr>
              <a:t> </a:t>
            </a:r>
            <a:r>
              <a:rPr lang="en-US" sz="2800" dirty="0" err="1">
                <a:latin typeface="Calibri" pitchFamily="34" charset="0"/>
                <a:sym typeface="Symbol" pitchFamily="18" charset="2"/>
              </a:rPr>
              <a:t>da</a:t>
            </a:r>
            <a:r>
              <a:rPr lang="en-US" sz="2800" dirty="0">
                <a:latin typeface="Calibri" pitchFamily="34" charset="0"/>
                <a:sym typeface="Symbol" pitchFamily="18" charset="2"/>
              </a:rPr>
              <a:t> tireoide</a:t>
            </a:r>
          </a:p>
          <a:p>
            <a:pPr>
              <a:buFont typeface="Arial" pitchFamily="34" charset="0"/>
              <a:buChar char="•"/>
            </a:pPr>
            <a:endParaRPr lang="en-US" sz="2800" dirty="0">
              <a:latin typeface="Calibri" pitchFamily="34" charset="0"/>
              <a:sym typeface="Symbol" pitchFamily="18" charset="2"/>
            </a:endParaRPr>
          </a:p>
          <a:p>
            <a:pPr>
              <a:buFont typeface="Arial" pitchFamily="34" charset="0"/>
              <a:buChar char="•"/>
            </a:pPr>
            <a:r>
              <a:rPr lang="en-US" sz="2800" dirty="0">
                <a:latin typeface="Calibri" pitchFamily="34" charset="0"/>
                <a:sym typeface="Symbol" pitchFamily="18" charset="2"/>
              </a:rPr>
              <a:t> </a:t>
            </a:r>
            <a:r>
              <a:rPr lang="en-US" sz="2800" dirty="0" err="1">
                <a:latin typeface="Calibri" pitchFamily="34" charset="0"/>
                <a:sym typeface="Symbol" pitchFamily="18" charset="2"/>
              </a:rPr>
              <a:t>Ultrassonografia</a:t>
            </a:r>
            <a:r>
              <a:rPr lang="en-US" sz="2800" dirty="0">
                <a:latin typeface="Calibri" pitchFamily="34" charset="0"/>
                <a:sym typeface="Symbol" pitchFamily="18" charset="2"/>
              </a:rPr>
              <a:t> </a:t>
            </a:r>
            <a:r>
              <a:rPr lang="en-US" sz="2800" dirty="0" err="1">
                <a:latin typeface="Calibri" pitchFamily="34" charset="0"/>
                <a:sym typeface="Symbol" pitchFamily="18" charset="2"/>
              </a:rPr>
              <a:t>da</a:t>
            </a:r>
            <a:r>
              <a:rPr lang="en-US" sz="2800" dirty="0">
                <a:latin typeface="Calibri" pitchFamily="34" charset="0"/>
                <a:sym typeface="Symbol" pitchFamily="18" charset="2"/>
              </a:rPr>
              <a:t> tireoide</a:t>
            </a:r>
          </a:p>
          <a:p>
            <a:pPr>
              <a:buFont typeface="Arial" pitchFamily="34" charset="0"/>
              <a:buChar char="•"/>
            </a:pPr>
            <a:endParaRPr lang="en-US" sz="2800" dirty="0">
              <a:latin typeface="Calibri" pitchFamily="34" charset="0"/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ChangeArrowheads="1"/>
          </p:cNvSpPr>
          <p:nvPr>
            <p:ph type="title"/>
          </p:nvPr>
        </p:nvSpPr>
        <p:spPr>
          <a:xfrm>
            <a:off x="-214313" y="285750"/>
            <a:ext cx="9144001" cy="1143000"/>
          </a:xfrm>
        </p:spPr>
        <p:txBody>
          <a:bodyPr/>
          <a:lstStyle/>
          <a:p>
            <a:pPr eaLnBrk="1" hangingPunct="1"/>
            <a:r>
              <a:rPr lang="pt-BR" sz="3600" b="1" dirty="0" smtClean="0"/>
              <a:t>Doença de Graves</a:t>
            </a:r>
            <a:r>
              <a:rPr lang="pt-BR" sz="3200" b="1" dirty="0" smtClean="0"/>
              <a:t/>
            </a:r>
            <a:br>
              <a:rPr lang="pt-BR" sz="3200" b="1" dirty="0" smtClean="0"/>
            </a:br>
            <a:r>
              <a:rPr lang="pt-BR" sz="3200" b="1" dirty="0" smtClean="0"/>
              <a:t> Captação e </a:t>
            </a:r>
            <a:r>
              <a:rPr lang="pt-BR" sz="3200" b="1" dirty="0" err="1" smtClean="0"/>
              <a:t>Cintilografia</a:t>
            </a:r>
            <a:r>
              <a:rPr lang="pt-BR" sz="3200" b="1" dirty="0" smtClean="0"/>
              <a:t> da Tireoide</a:t>
            </a:r>
          </a:p>
        </p:txBody>
      </p:sp>
      <p:sp>
        <p:nvSpPr>
          <p:cNvPr id="164867" name="Text Box 3"/>
          <p:cNvSpPr txBox="1">
            <a:spLocks noChangeArrowheads="1"/>
          </p:cNvSpPr>
          <p:nvPr/>
        </p:nvSpPr>
        <p:spPr bwMode="auto">
          <a:xfrm>
            <a:off x="179388" y="1936750"/>
            <a:ext cx="8750300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pt-BR" sz="3200" b="1" dirty="0">
                <a:cs typeface="Arial" pitchFamily="34" charset="0"/>
              </a:rPr>
              <a:t>Útil apenas no diagnóstico diferencial </a:t>
            </a:r>
          </a:p>
          <a:p>
            <a:pPr algn="just">
              <a:lnSpc>
                <a:spcPct val="150000"/>
              </a:lnSpc>
            </a:pPr>
            <a:r>
              <a:rPr lang="pt-BR" sz="3200" b="1" dirty="0">
                <a:cs typeface="Arial" pitchFamily="34" charset="0"/>
              </a:rPr>
              <a:t> 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pt-BR" sz="3200" b="1" dirty="0">
                <a:cs typeface="Arial" pitchFamily="34" charset="0"/>
              </a:rPr>
              <a:t>Captação: </a:t>
            </a:r>
          </a:p>
          <a:p>
            <a:pPr algn="just">
              <a:lnSpc>
                <a:spcPct val="150000"/>
              </a:lnSpc>
            </a:pPr>
            <a:r>
              <a:rPr lang="pt-BR" sz="2800" dirty="0">
                <a:cs typeface="Arial" pitchFamily="34" charset="0"/>
              </a:rPr>
              <a:t>	</a:t>
            </a:r>
            <a:r>
              <a:rPr lang="pt-BR" sz="2400" dirty="0" smtClean="0">
                <a:cs typeface="Arial" pitchFamily="34" charset="0"/>
              </a:rPr>
              <a:t>Aumentada </a:t>
            </a:r>
            <a:r>
              <a:rPr lang="pt-BR" sz="2400" dirty="0">
                <a:cs typeface="Arial" pitchFamily="34" charset="0"/>
              </a:rPr>
              <a:t>na doença de Graves</a:t>
            </a:r>
          </a:p>
          <a:p>
            <a:pPr algn="just">
              <a:lnSpc>
                <a:spcPct val="150000"/>
              </a:lnSpc>
            </a:pPr>
            <a:r>
              <a:rPr lang="pt-BR" sz="2400" dirty="0" smtClean="0">
                <a:cs typeface="Arial" pitchFamily="34" charset="0"/>
              </a:rPr>
              <a:t>	Diminuída </a:t>
            </a:r>
            <a:r>
              <a:rPr lang="pt-BR" sz="2400" dirty="0">
                <a:cs typeface="Arial" pitchFamily="34" charset="0"/>
              </a:rPr>
              <a:t>na </a:t>
            </a:r>
            <a:r>
              <a:rPr lang="pt-BR" sz="2400" dirty="0" err="1">
                <a:cs typeface="Arial" pitchFamily="34" charset="0"/>
              </a:rPr>
              <a:t>tireotoxicose</a:t>
            </a:r>
            <a:r>
              <a:rPr lang="pt-BR" sz="2400" dirty="0">
                <a:cs typeface="Arial" pitchFamily="34" charset="0"/>
              </a:rPr>
              <a:t> factícia, tireoidite subaguda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GRAVES2"/>
          <p:cNvPicPr>
            <a:picLocks noChangeAspect="1" noChangeArrowheads="1"/>
          </p:cNvPicPr>
          <p:nvPr/>
        </p:nvPicPr>
        <p:blipFill>
          <a:blip r:embed="rId3" cstate="print"/>
          <a:srcRect r="26670" b="28619"/>
          <a:stretch>
            <a:fillRect/>
          </a:stretch>
        </p:blipFill>
        <p:spPr bwMode="auto">
          <a:xfrm>
            <a:off x="971550" y="1939925"/>
            <a:ext cx="3888482" cy="307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935038" y="5105400"/>
            <a:ext cx="72739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pt-BR" sz="2000" dirty="0"/>
              <a:t>Massa da glândula: 77 gramas      </a:t>
            </a:r>
            <a:r>
              <a:rPr lang="pt-BR" sz="2000" dirty="0" smtClean="0"/>
              <a:t>           Captação </a:t>
            </a:r>
            <a:r>
              <a:rPr lang="pt-BR" sz="2000" dirty="0"/>
              <a:t>de 24h de 59%</a:t>
            </a:r>
          </a:p>
        </p:txBody>
      </p:sp>
      <p:pic>
        <p:nvPicPr>
          <p:cNvPr id="41988" name="Picture 5" descr="GRAVES1"/>
          <p:cNvPicPr>
            <a:picLocks noChangeAspect="1" noChangeArrowheads="1"/>
          </p:cNvPicPr>
          <p:nvPr/>
        </p:nvPicPr>
        <p:blipFill>
          <a:blip r:embed="rId4" cstate="print"/>
          <a:srcRect l="14764" t="11357" r="29527" b="22714"/>
          <a:stretch>
            <a:fillRect/>
          </a:stretch>
        </p:blipFill>
        <p:spPr bwMode="auto">
          <a:xfrm>
            <a:off x="4859338" y="1965325"/>
            <a:ext cx="3048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9" name="Rectangle 9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pt-BR" sz="3600" b="1" dirty="0" smtClean="0">
                <a:solidFill>
                  <a:schemeClr val="tx1"/>
                </a:solidFill>
              </a:rPr>
              <a:t>Doença de Graves</a:t>
            </a:r>
            <a:r>
              <a:rPr lang="pt-BR" sz="3200" b="1" dirty="0" smtClean="0">
                <a:solidFill>
                  <a:schemeClr val="tx1"/>
                </a:solidFill>
              </a:rPr>
              <a:t/>
            </a:r>
            <a:br>
              <a:rPr lang="pt-BR" sz="3200" b="1" dirty="0" smtClean="0">
                <a:solidFill>
                  <a:schemeClr val="tx1"/>
                </a:solidFill>
              </a:rPr>
            </a:br>
            <a:r>
              <a:rPr lang="pt-BR" sz="3200" b="1" dirty="0" smtClean="0">
                <a:solidFill>
                  <a:schemeClr val="tx1"/>
                </a:solidFill>
              </a:rPr>
              <a:t>Captação e Mapeamento da Tireoide</a:t>
            </a:r>
            <a:br>
              <a:rPr lang="pt-BR" sz="3200" b="1" dirty="0" smtClean="0">
                <a:solidFill>
                  <a:schemeClr val="tx1"/>
                </a:solidFill>
              </a:rPr>
            </a:br>
            <a:endParaRPr lang="pt-BR" sz="3200" b="1" dirty="0" smtClean="0">
              <a:solidFill>
                <a:schemeClr val="tx1"/>
              </a:solidFill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1043608" y="2060848"/>
            <a:ext cx="1224136" cy="2160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2" name="Rectangle 5"/>
          <p:cNvSpPr>
            <a:spLocks noGrp="1" noChangeArrowheads="1"/>
          </p:cNvSpPr>
          <p:nvPr>
            <p:ph type="title"/>
          </p:nvPr>
        </p:nvSpPr>
        <p:spPr>
          <a:xfrm>
            <a:off x="425450" y="166688"/>
            <a:ext cx="8229600" cy="1143000"/>
          </a:xfrm>
        </p:spPr>
        <p:txBody>
          <a:bodyPr/>
          <a:lstStyle/>
          <a:p>
            <a:r>
              <a:rPr lang="pt-BR" sz="3200" b="1" dirty="0" err="1" smtClean="0"/>
              <a:t>Ultrassonografia</a:t>
            </a:r>
            <a:r>
              <a:rPr lang="pt-BR" sz="3200" b="1" dirty="0" smtClean="0"/>
              <a:t> normal</a:t>
            </a:r>
            <a:endParaRPr lang="en-US" sz="3200" b="1" dirty="0" smtClean="0"/>
          </a:p>
        </p:txBody>
      </p:sp>
      <p:pic>
        <p:nvPicPr>
          <p:cNvPr id="8" name="Picture 2" descr="W0"/>
          <p:cNvPicPr>
            <a:picLocks noChangeAspect="1" noChangeArrowheads="1"/>
          </p:cNvPicPr>
          <p:nvPr/>
        </p:nvPicPr>
        <p:blipFill>
          <a:blip r:embed="rId3" cstate="print"/>
          <a:srcRect l="8281" t="12675" r="7683" b="11099"/>
          <a:stretch>
            <a:fillRect/>
          </a:stretch>
        </p:blipFill>
        <p:spPr bwMode="auto">
          <a:xfrm>
            <a:off x="395288" y="3866852"/>
            <a:ext cx="4032250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W17"/>
          <p:cNvPicPr>
            <a:picLocks noChangeAspect="1" noChangeArrowheads="1"/>
          </p:cNvPicPr>
          <p:nvPr/>
        </p:nvPicPr>
        <p:blipFill>
          <a:blip r:embed="rId4" cstate="print"/>
          <a:srcRect l="19296" t="23004" r="9843" b="15056"/>
          <a:stretch>
            <a:fillRect/>
          </a:stretch>
        </p:blipFill>
        <p:spPr bwMode="auto">
          <a:xfrm>
            <a:off x="4716463" y="3836689"/>
            <a:ext cx="4248150" cy="276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 t="8990" b="12346"/>
          <a:stretch>
            <a:fillRect/>
          </a:stretch>
        </p:blipFill>
        <p:spPr bwMode="auto">
          <a:xfrm>
            <a:off x="2339752" y="1052736"/>
            <a:ext cx="427179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1" name="Rectangle 4"/>
          <p:cNvSpPr>
            <a:spLocks noChangeArrowheads="1"/>
          </p:cNvSpPr>
          <p:nvPr/>
        </p:nvSpPr>
        <p:spPr bwMode="auto">
          <a:xfrm>
            <a:off x="785813" y="5127021"/>
            <a:ext cx="721518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pt-BR" sz="2400" dirty="0">
                <a:latin typeface="Calibri" pitchFamily="34" charset="0"/>
              </a:rPr>
              <a:t> Útil para seguimento de tamanho do bócio e avaliação da existência de nódulos. </a:t>
            </a:r>
          </a:p>
          <a:p>
            <a:pPr algn="just">
              <a:buFont typeface="Arial" pitchFamily="34" charset="0"/>
              <a:buChar char="•"/>
            </a:pPr>
            <a:r>
              <a:rPr lang="pt-BR" sz="2400" dirty="0">
                <a:latin typeface="Calibri" pitchFamily="34" charset="0"/>
              </a:rPr>
              <a:t> Vascularização aumentada difusamente nos lobos </a:t>
            </a:r>
            <a:r>
              <a:rPr lang="pt-BR" sz="2400" dirty="0" err="1" smtClean="0">
                <a:latin typeface="Calibri" pitchFamily="34" charset="0"/>
              </a:rPr>
              <a:t>tireoideos</a:t>
            </a:r>
            <a:r>
              <a:rPr lang="pt-BR" sz="2400" dirty="0">
                <a:latin typeface="Calibri" pitchFamily="34" charset="0"/>
              </a:rPr>
              <a:t>.</a:t>
            </a:r>
          </a:p>
        </p:txBody>
      </p:sp>
      <p:sp>
        <p:nvSpPr>
          <p:cNvPr id="165892" name="Rectangle 5"/>
          <p:cNvSpPr>
            <a:spLocks noGrp="1" noChangeArrowheads="1"/>
          </p:cNvSpPr>
          <p:nvPr>
            <p:ph type="title"/>
          </p:nvPr>
        </p:nvSpPr>
        <p:spPr>
          <a:xfrm>
            <a:off x="425450" y="166688"/>
            <a:ext cx="8229600" cy="1143000"/>
          </a:xfrm>
        </p:spPr>
        <p:txBody>
          <a:bodyPr/>
          <a:lstStyle/>
          <a:p>
            <a:pPr eaLnBrk="1" hangingPunct="1"/>
            <a:r>
              <a:rPr lang="pt-BR" sz="3600" b="1" dirty="0" smtClean="0"/>
              <a:t>Doença de Graves</a:t>
            </a:r>
            <a:br>
              <a:rPr lang="pt-BR" sz="3600" b="1" dirty="0" smtClean="0"/>
            </a:br>
            <a:r>
              <a:rPr lang="pt-BR" sz="3200" b="1" dirty="0" err="1" smtClean="0"/>
              <a:t>Ultrassonografia</a:t>
            </a:r>
            <a:endParaRPr lang="en-US" sz="3200" b="1" dirty="0" smtClean="0"/>
          </a:p>
        </p:txBody>
      </p:sp>
      <p:pic>
        <p:nvPicPr>
          <p:cNvPr id="6" name="Picture 4" descr="tiroidite_PW"/>
          <p:cNvPicPr>
            <a:picLocks noChangeAspect="1" noChangeArrowheads="1"/>
          </p:cNvPicPr>
          <p:nvPr/>
        </p:nvPicPr>
        <p:blipFill>
          <a:blip r:embed="rId3" cstate="print"/>
          <a:srcRect l="22641" t="10535" r="15094" b="34679"/>
          <a:stretch>
            <a:fillRect/>
          </a:stretch>
        </p:blipFill>
        <p:spPr bwMode="auto">
          <a:xfrm>
            <a:off x="4499992" y="1340769"/>
            <a:ext cx="4180407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Imagem4"/>
          <p:cNvPicPr>
            <a:picLocks noChangeAspect="1" noChangeArrowheads="1"/>
          </p:cNvPicPr>
          <p:nvPr/>
        </p:nvPicPr>
        <p:blipFill>
          <a:blip r:embed="rId4" cstate="print"/>
          <a:srcRect l="22501" t="10001" r="14999" b="23524"/>
          <a:stretch>
            <a:fillRect/>
          </a:stretch>
        </p:blipFill>
        <p:spPr bwMode="auto">
          <a:xfrm>
            <a:off x="251521" y="1340768"/>
            <a:ext cx="4182646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98438"/>
            <a:ext cx="8496300" cy="1143000"/>
          </a:xfrm>
        </p:spPr>
        <p:txBody>
          <a:bodyPr/>
          <a:lstStyle/>
          <a:p>
            <a:pPr eaLnBrk="1" hangingPunct="1"/>
            <a:r>
              <a:rPr lang="en-US" sz="3600" b="1" smtClean="0"/>
              <a:t>Bócio Multinodular Tóxico</a:t>
            </a: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778000"/>
            <a:ext cx="8642350" cy="4114800"/>
          </a:xfrm>
        </p:spPr>
        <p:txBody>
          <a:bodyPr/>
          <a:lstStyle/>
          <a:p>
            <a:pPr algn="just" eaLnBrk="1" hangingPunct="1">
              <a:lnSpc>
                <a:spcPct val="150000"/>
              </a:lnSpc>
            </a:pPr>
            <a:r>
              <a:rPr lang="pt-BR" sz="2400" dirty="0" smtClean="0">
                <a:latin typeface="Arial" pitchFamily="34" charset="0"/>
                <a:cs typeface="Arial" pitchFamily="34" charset="0"/>
              </a:rPr>
              <a:t>O hipertireoidismo se origina em um bócio </a:t>
            </a:r>
            <a:r>
              <a:rPr lang="pt-BR" sz="2400" dirty="0" err="1" smtClean="0">
                <a:latin typeface="Arial" pitchFamily="34" charset="0"/>
                <a:cs typeface="Arial" pitchFamily="34" charset="0"/>
              </a:rPr>
              <a:t>multinodular</a:t>
            </a:r>
            <a:r>
              <a:rPr lang="pt-BR" sz="2400" dirty="0" smtClean="0">
                <a:latin typeface="Arial" pitchFamily="34" charset="0"/>
                <a:cs typeface="Arial" pitchFamily="34" charset="0"/>
              </a:rPr>
              <a:t>, geralmente de áreas endêmicas e de longa duração</a:t>
            </a:r>
          </a:p>
          <a:p>
            <a:pPr eaLnBrk="1" hangingPunct="1">
              <a:lnSpc>
                <a:spcPct val="150000"/>
              </a:lnSpc>
            </a:pPr>
            <a:r>
              <a:rPr lang="pt-BR" sz="2400" dirty="0" smtClean="0">
                <a:latin typeface="Arial" pitchFamily="34" charset="0"/>
                <a:cs typeface="Arial" pitchFamily="34" charset="0"/>
              </a:rPr>
              <a:t>Mudança da fase não-tóxica para tóxica: exposição a maior concentração de iodo? (Efeito </a:t>
            </a:r>
            <a:r>
              <a:rPr lang="pt-BR" sz="2400" dirty="0" err="1" smtClean="0">
                <a:latin typeface="Arial" pitchFamily="34" charset="0"/>
                <a:cs typeface="Arial" pitchFamily="34" charset="0"/>
              </a:rPr>
              <a:t>Jod-Basedow</a:t>
            </a:r>
            <a:r>
              <a:rPr lang="pt-BR" sz="24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algn="just" eaLnBrk="1" hangingPunct="1">
              <a:lnSpc>
                <a:spcPct val="150000"/>
              </a:lnSpc>
            </a:pPr>
            <a:r>
              <a:rPr lang="pt-BR" sz="2400" dirty="0" smtClean="0">
                <a:latin typeface="Arial" pitchFamily="34" charset="0"/>
                <a:cs typeface="Arial" pitchFamily="34" charset="0"/>
              </a:rPr>
              <a:t>Mutações somáticas no gene </a:t>
            </a:r>
            <a:r>
              <a:rPr lang="pt-BR" sz="2400" i="1" dirty="0" smtClean="0">
                <a:latin typeface="Arial" pitchFamily="34" charset="0"/>
                <a:cs typeface="Arial" pitchFamily="34" charset="0"/>
              </a:rPr>
              <a:t>TSHR </a:t>
            </a:r>
            <a:r>
              <a:rPr lang="pt-BR" sz="2400" dirty="0" smtClean="0">
                <a:latin typeface="Arial" pitchFamily="34" charset="0"/>
                <a:cs typeface="Arial" pitchFamily="34" charset="0"/>
              </a:rPr>
              <a:t>têm sido demonstradas e parecem diferir de nódulo para nódulo.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4294967295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ChangeArrowheads="1"/>
          </p:cNvSpPr>
          <p:nvPr/>
        </p:nvSpPr>
        <p:spPr bwMode="auto">
          <a:xfrm>
            <a:off x="395288" y="152400"/>
            <a:ext cx="85328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pt-BR" sz="4000" b="1" dirty="0">
                <a:latin typeface="Calibri" pitchFamily="34" charset="0"/>
              </a:rPr>
              <a:t>Eixo </a:t>
            </a:r>
            <a:r>
              <a:rPr lang="pt-BR" sz="4000" b="1" dirty="0" err="1" smtClean="0">
                <a:latin typeface="Calibri" pitchFamily="34" charset="0"/>
              </a:rPr>
              <a:t>H-H-Tireoide</a:t>
            </a:r>
            <a:endParaRPr lang="pt-BR" sz="4000" b="1" dirty="0">
              <a:latin typeface="Calibri" pitchFamily="34" charset="0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355725" y="1349375"/>
            <a:ext cx="6813550" cy="5508625"/>
            <a:chOff x="854" y="850"/>
            <a:chExt cx="4292" cy="3470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2112" y="850"/>
              <a:ext cx="1488" cy="480"/>
              <a:chOff x="2112" y="1008"/>
              <a:chExt cx="1488" cy="480"/>
            </a:xfrm>
          </p:grpSpPr>
          <p:sp>
            <p:nvSpPr>
              <p:cNvPr id="145433" name="Text Box 5"/>
              <p:cNvSpPr txBox="1">
                <a:spLocks noChangeArrowheads="1"/>
              </p:cNvSpPr>
              <p:nvPr/>
            </p:nvSpPr>
            <p:spPr bwMode="auto">
              <a:xfrm>
                <a:off x="2143" y="1066"/>
                <a:ext cx="1409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pt-BR" sz="3200">
                    <a:latin typeface="Calibri" pitchFamily="34" charset="0"/>
                  </a:rPr>
                  <a:t>Hipotálamo</a:t>
                </a:r>
              </a:p>
            </p:txBody>
          </p:sp>
          <p:sp>
            <p:nvSpPr>
              <p:cNvPr id="145434" name="AutoShape 6"/>
              <p:cNvSpPr>
                <a:spLocks noChangeArrowheads="1"/>
              </p:cNvSpPr>
              <p:nvPr/>
            </p:nvSpPr>
            <p:spPr bwMode="auto">
              <a:xfrm>
                <a:off x="2112" y="1008"/>
                <a:ext cx="1488" cy="480"/>
              </a:xfrm>
              <a:prstGeom prst="flowChartProcess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endParaRPr lang="en-US">
                  <a:latin typeface="Calibri" pitchFamily="34" charset="0"/>
                </a:endParaRPr>
              </a:p>
            </p:txBody>
          </p:sp>
        </p:grpSp>
        <p:grpSp>
          <p:nvGrpSpPr>
            <p:cNvPr id="4" name="Group 7"/>
            <p:cNvGrpSpPr>
              <a:grpSpLocks/>
            </p:cNvGrpSpPr>
            <p:nvPr/>
          </p:nvGrpSpPr>
          <p:grpSpPr bwMode="auto">
            <a:xfrm>
              <a:off x="2256" y="2050"/>
              <a:ext cx="1200" cy="432"/>
              <a:chOff x="2256" y="1920"/>
              <a:chExt cx="1200" cy="432"/>
            </a:xfrm>
          </p:grpSpPr>
          <p:sp>
            <p:nvSpPr>
              <p:cNvPr id="145431" name="Text Box 8"/>
              <p:cNvSpPr txBox="1">
                <a:spLocks noChangeArrowheads="1"/>
              </p:cNvSpPr>
              <p:nvPr/>
            </p:nvSpPr>
            <p:spPr bwMode="auto">
              <a:xfrm>
                <a:off x="2327" y="1978"/>
                <a:ext cx="1040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pt-BR" sz="3200">
                    <a:latin typeface="Calibri" pitchFamily="34" charset="0"/>
                  </a:rPr>
                  <a:t>Hipófise</a:t>
                </a:r>
              </a:p>
            </p:txBody>
          </p:sp>
          <p:sp>
            <p:nvSpPr>
              <p:cNvPr id="145432" name="AutoShape 9"/>
              <p:cNvSpPr>
                <a:spLocks noChangeArrowheads="1"/>
              </p:cNvSpPr>
              <p:nvPr/>
            </p:nvSpPr>
            <p:spPr bwMode="auto">
              <a:xfrm>
                <a:off x="2256" y="1920"/>
                <a:ext cx="1200" cy="432"/>
              </a:xfrm>
              <a:prstGeom prst="flowChartProcess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pt-BR">
                  <a:latin typeface="Calibri" pitchFamily="34" charset="0"/>
                </a:endParaRPr>
              </a:p>
            </p:txBody>
          </p:sp>
        </p:grpSp>
        <p:grpSp>
          <p:nvGrpSpPr>
            <p:cNvPr id="5" name="Group 10"/>
            <p:cNvGrpSpPr>
              <a:grpSpLocks/>
            </p:cNvGrpSpPr>
            <p:nvPr/>
          </p:nvGrpSpPr>
          <p:grpSpPr bwMode="auto">
            <a:xfrm>
              <a:off x="2160" y="3538"/>
              <a:ext cx="1392" cy="480"/>
              <a:chOff x="2160" y="2832"/>
              <a:chExt cx="1392" cy="480"/>
            </a:xfrm>
          </p:grpSpPr>
          <p:sp>
            <p:nvSpPr>
              <p:cNvPr id="145429" name="Text Box 11"/>
              <p:cNvSpPr txBox="1">
                <a:spLocks noChangeArrowheads="1"/>
              </p:cNvSpPr>
              <p:nvPr/>
            </p:nvSpPr>
            <p:spPr bwMode="auto">
              <a:xfrm>
                <a:off x="2328" y="2890"/>
                <a:ext cx="977" cy="3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pt-BR" sz="3200" dirty="0" smtClean="0">
                    <a:latin typeface="Calibri" pitchFamily="34" charset="0"/>
                  </a:rPr>
                  <a:t>Tireoide</a:t>
                </a:r>
                <a:endParaRPr lang="pt-BR" sz="3200" dirty="0">
                  <a:latin typeface="Calibri" pitchFamily="34" charset="0"/>
                </a:endParaRPr>
              </a:p>
            </p:txBody>
          </p:sp>
          <p:sp>
            <p:nvSpPr>
              <p:cNvPr id="145430" name="AutoShape 12"/>
              <p:cNvSpPr>
                <a:spLocks noChangeArrowheads="1"/>
              </p:cNvSpPr>
              <p:nvPr/>
            </p:nvSpPr>
            <p:spPr bwMode="auto">
              <a:xfrm>
                <a:off x="2160" y="2832"/>
                <a:ext cx="1392" cy="480"/>
              </a:xfrm>
              <a:prstGeom prst="flowChartProcess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pt-BR">
                  <a:latin typeface="Calibri" pitchFamily="34" charset="0"/>
                </a:endParaRPr>
              </a:p>
            </p:txBody>
          </p:sp>
        </p:grpSp>
        <p:cxnSp>
          <p:nvCxnSpPr>
            <p:cNvPr id="145415" name="AutoShape 13"/>
            <p:cNvCxnSpPr>
              <a:cxnSpLocks noChangeShapeType="1"/>
              <a:stCxn id="145430" idx="1"/>
              <a:endCxn id="145432" idx="1"/>
            </p:cNvCxnSpPr>
            <p:nvPr/>
          </p:nvCxnSpPr>
          <p:spPr bwMode="auto">
            <a:xfrm rot="10800000" flipH="1">
              <a:off x="2160" y="2266"/>
              <a:ext cx="96" cy="1512"/>
            </a:xfrm>
            <a:prstGeom prst="bentConnector3">
              <a:avLst>
                <a:gd name="adj1" fmla="val -1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45416" name="AutoShape 14"/>
            <p:cNvCxnSpPr>
              <a:cxnSpLocks noChangeShapeType="1"/>
              <a:stCxn id="145432" idx="3"/>
              <a:endCxn id="145430" idx="3"/>
            </p:cNvCxnSpPr>
            <p:nvPr/>
          </p:nvCxnSpPr>
          <p:spPr bwMode="auto">
            <a:xfrm>
              <a:off x="3456" y="2266"/>
              <a:ext cx="96" cy="1512"/>
            </a:xfrm>
            <a:prstGeom prst="bentConnector3">
              <a:avLst>
                <a:gd name="adj1" fmla="val 2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45417" name="AutoShape 15"/>
            <p:cNvCxnSpPr>
              <a:cxnSpLocks noChangeShapeType="1"/>
              <a:endCxn id="145434" idx="1"/>
            </p:cNvCxnSpPr>
            <p:nvPr/>
          </p:nvCxnSpPr>
          <p:spPr bwMode="auto">
            <a:xfrm>
              <a:off x="1440" y="1090"/>
              <a:ext cx="672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45418" name="AutoShape 16"/>
            <p:cNvCxnSpPr>
              <a:cxnSpLocks noChangeShapeType="1"/>
              <a:stCxn id="145430" idx="3"/>
            </p:cNvCxnSpPr>
            <p:nvPr/>
          </p:nvCxnSpPr>
          <p:spPr bwMode="auto">
            <a:xfrm flipV="1">
              <a:off x="3552" y="1090"/>
              <a:ext cx="816" cy="2688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145419" name="AutoShape 17"/>
            <p:cNvCxnSpPr>
              <a:cxnSpLocks noChangeShapeType="1"/>
              <a:endCxn id="145434" idx="3"/>
            </p:cNvCxnSpPr>
            <p:nvPr/>
          </p:nvCxnSpPr>
          <p:spPr bwMode="auto">
            <a:xfrm flipH="1">
              <a:off x="3600" y="1090"/>
              <a:ext cx="768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45420" name="AutoShape 18"/>
            <p:cNvCxnSpPr>
              <a:cxnSpLocks noChangeShapeType="1"/>
              <a:endCxn id="145430" idx="1"/>
            </p:cNvCxnSpPr>
            <p:nvPr/>
          </p:nvCxnSpPr>
          <p:spPr bwMode="auto">
            <a:xfrm rot="16200000" flipH="1">
              <a:off x="456" y="2074"/>
              <a:ext cx="2688" cy="720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145421" name="Text Box 19"/>
            <p:cNvSpPr txBox="1">
              <a:spLocks noChangeArrowheads="1"/>
            </p:cNvSpPr>
            <p:nvPr/>
          </p:nvSpPr>
          <p:spPr bwMode="auto">
            <a:xfrm>
              <a:off x="2650" y="2553"/>
              <a:ext cx="4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pt-BR">
                  <a:latin typeface="Calibri" pitchFamily="34" charset="0"/>
                </a:rPr>
                <a:t>TSH</a:t>
              </a:r>
            </a:p>
          </p:txBody>
        </p:sp>
        <p:sp>
          <p:nvSpPr>
            <p:cNvPr id="145422" name="Text Box 20"/>
            <p:cNvSpPr txBox="1">
              <a:spLocks noChangeArrowheads="1"/>
            </p:cNvSpPr>
            <p:nvPr/>
          </p:nvSpPr>
          <p:spPr bwMode="auto">
            <a:xfrm>
              <a:off x="2606" y="4089"/>
              <a:ext cx="4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pt-BR">
                  <a:latin typeface="Calibri" pitchFamily="34" charset="0"/>
                </a:rPr>
                <a:t>T3 T4</a:t>
              </a:r>
            </a:p>
          </p:txBody>
        </p:sp>
        <p:cxnSp>
          <p:nvCxnSpPr>
            <p:cNvPr id="145423" name="AutoShape 21"/>
            <p:cNvCxnSpPr>
              <a:cxnSpLocks noChangeShapeType="1"/>
              <a:stCxn id="145424" idx="2"/>
              <a:endCxn id="145432" idx="0"/>
            </p:cNvCxnSpPr>
            <p:nvPr/>
          </p:nvCxnSpPr>
          <p:spPr bwMode="auto">
            <a:xfrm>
              <a:off x="2852" y="1680"/>
              <a:ext cx="4" cy="37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145424" name="Text Box 22"/>
            <p:cNvSpPr txBox="1">
              <a:spLocks noChangeArrowheads="1"/>
            </p:cNvSpPr>
            <p:nvPr/>
          </p:nvSpPr>
          <p:spPr bwMode="auto">
            <a:xfrm>
              <a:off x="2646" y="1449"/>
              <a:ext cx="41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pt-BR">
                  <a:latin typeface="Calibri" pitchFamily="34" charset="0"/>
                </a:rPr>
                <a:t>TRH</a:t>
              </a:r>
            </a:p>
          </p:txBody>
        </p:sp>
        <p:sp>
          <p:nvSpPr>
            <p:cNvPr id="145425" name="Text Box 23"/>
            <p:cNvSpPr txBox="1">
              <a:spLocks noChangeArrowheads="1"/>
            </p:cNvSpPr>
            <p:nvPr/>
          </p:nvSpPr>
          <p:spPr bwMode="auto">
            <a:xfrm>
              <a:off x="854" y="2027"/>
              <a:ext cx="40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pt-BR" sz="2400">
                  <a:latin typeface="Calibri" pitchFamily="34" charset="0"/>
                </a:rPr>
                <a:t>(+) </a:t>
              </a:r>
              <a:endParaRPr lang="pt-BR">
                <a:latin typeface="Calibri" pitchFamily="34" charset="0"/>
              </a:endParaRPr>
            </a:p>
          </p:txBody>
        </p:sp>
        <p:sp>
          <p:nvSpPr>
            <p:cNvPr id="145426" name="Text Box 24"/>
            <p:cNvSpPr txBox="1">
              <a:spLocks noChangeArrowheads="1"/>
            </p:cNvSpPr>
            <p:nvPr/>
          </p:nvSpPr>
          <p:spPr bwMode="auto">
            <a:xfrm>
              <a:off x="4790" y="2025"/>
              <a:ext cx="3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pt-BR">
                  <a:latin typeface="Calibri" pitchFamily="34" charset="0"/>
                </a:rPr>
                <a:t>(—)</a:t>
              </a:r>
            </a:p>
          </p:txBody>
        </p:sp>
        <p:sp>
          <p:nvSpPr>
            <p:cNvPr id="145427" name="Line 25"/>
            <p:cNvSpPr>
              <a:spLocks noChangeShapeType="1"/>
            </p:cNvSpPr>
            <p:nvPr/>
          </p:nvSpPr>
          <p:spPr bwMode="auto">
            <a:xfrm>
              <a:off x="3470" y="2251"/>
              <a:ext cx="90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/>
            <a:lstStyle/>
            <a:p>
              <a:endParaRPr lang="pt-BR"/>
            </a:p>
          </p:txBody>
        </p:sp>
        <p:sp>
          <p:nvSpPr>
            <p:cNvPr id="145428" name="Line 26"/>
            <p:cNvSpPr>
              <a:spLocks noChangeShapeType="1"/>
            </p:cNvSpPr>
            <p:nvPr/>
          </p:nvSpPr>
          <p:spPr bwMode="auto">
            <a:xfrm>
              <a:off x="1429" y="2251"/>
              <a:ext cx="8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pt-BR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333375"/>
            <a:ext cx="8424863" cy="1143000"/>
          </a:xfrm>
        </p:spPr>
        <p:txBody>
          <a:bodyPr/>
          <a:lstStyle/>
          <a:p>
            <a:pPr eaLnBrk="1" hangingPunct="1"/>
            <a:r>
              <a:rPr lang="en-US" sz="3600" b="1" smtClean="0"/>
              <a:t>Bócio Multinodular Tóxico</a:t>
            </a:r>
            <a:r>
              <a:rPr lang="en-US" sz="3200" b="1" smtClean="0"/>
              <a:t> </a:t>
            </a:r>
            <a:br>
              <a:rPr lang="en-US" sz="3200" b="1" smtClean="0"/>
            </a:br>
            <a:r>
              <a:rPr lang="en-US" sz="3200" b="1" smtClean="0"/>
              <a:t>Quadro Clínico – Exames Laboratoriais</a:t>
            </a:r>
          </a:p>
        </p:txBody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266950"/>
            <a:ext cx="8785225" cy="4114800"/>
          </a:xfrm>
        </p:spPr>
        <p:txBody>
          <a:bodyPr/>
          <a:lstStyle/>
          <a:p>
            <a:pPr algn="just" eaLnBrk="1" hangingPunct="1">
              <a:lnSpc>
                <a:spcPct val="125000"/>
              </a:lnSpc>
            </a:pPr>
            <a:r>
              <a:rPr lang="pt-BR" sz="2800" smtClean="0">
                <a:latin typeface="Arial" pitchFamily="34" charset="0"/>
                <a:cs typeface="Arial" pitchFamily="34" charset="0"/>
              </a:rPr>
              <a:t>Bócio de longa duração</a:t>
            </a:r>
          </a:p>
          <a:p>
            <a:pPr algn="just" eaLnBrk="1" hangingPunct="1">
              <a:lnSpc>
                <a:spcPct val="125000"/>
              </a:lnSpc>
            </a:pPr>
            <a:r>
              <a:rPr lang="pt-BR" sz="2800" smtClean="0">
                <a:latin typeface="Arial" pitchFamily="34" charset="0"/>
                <a:cs typeface="Arial" pitchFamily="34" charset="0"/>
              </a:rPr>
              <a:t>Acomete mais idosos</a:t>
            </a:r>
          </a:p>
          <a:p>
            <a:pPr algn="just" eaLnBrk="1" hangingPunct="1">
              <a:lnSpc>
                <a:spcPct val="125000"/>
              </a:lnSpc>
            </a:pPr>
            <a:r>
              <a:rPr lang="pt-BR" sz="2800" smtClean="0">
                <a:latin typeface="Arial" pitchFamily="34" charset="0"/>
                <a:cs typeface="Arial" pitchFamily="34" charset="0"/>
              </a:rPr>
              <a:t>Quadro clínico mais leve</a:t>
            </a:r>
            <a:endParaRPr lang="pt-BR" sz="2800" smtClean="0">
              <a:solidFill>
                <a:srgbClr val="FF6600"/>
              </a:solidFill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lnSpc>
                <a:spcPct val="125000"/>
              </a:lnSpc>
            </a:pPr>
            <a:r>
              <a:rPr lang="pt-BR" sz="2800" smtClean="0">
                <a:latin typeface="Arial" pitchFamily="34" charset="0"/>
                <a:cs typeface="Arial" pitchFamily="34" charset="0"/>
              </a:rPr>
              <a:t>Não tem oftalmopatia</a:t>
            </a:r>
          </a:p>
          <a:p>
            <a:pPr eaLnBrk="1" hangingPunct="1">
              <a:lnSpc>
                <a:spcPct val="125000"/>
              </a:lnSpc>
            </a:pPr>
            <a:r>
              <a:rPr lang="pt-BR" sz="2800" smtClean="0">
                <a:latin typeface="Arial" pitchFamily="34" charset="0"/>
                <a:cs typeface="Arial" pitchFamily="34" charset="0"/>
              </a:rPr>
              <a:t>Anticorpos anti-tireoidianos: negativos</a:t>
            </a:r>
          </a:p>
          <a:p>
            <a:pPr eaLnBrk="1" hangingPunct="1">
              <a:lnSpc>
                <a:spcPct val="125000"/>
              </a:lnSpc>
            </a:pPr>
            <a:r>
              <a:rPr lang="pt-BR" sz="2800" smtClean="0">
                <a:latin typeface="Arial" pitchFamily="34" charset="0"/>
                <a:cs typeface="Arial" pitchFamily="34" charset="0"/>
              </a:rPr>
              <a:t>Laboratório: TSH suprimido e T3 e T4 </a:t>
            </a:r>
            <a:r>
              <a:rPr lang="pt-BR" sz="2800" smtClean="0">
                <a:latin typeface="Arial" pitchFamily="34" charset="0"/>
                <a:cs typeface="Arial" pitchFamily="34" charset="0"/>
                <a:sym typeface="Symbol" pitchFamily="18" charset="2"/>
              </a:rPr>
              <a:t></a:t>
            </a:r>
            <a:endParaRPr lang="pt-BR" sz="280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BMN </a:t>
            </a:r>
            <a:r>
              <a:rPr lang="en-US" dirty="0" err="1" smtClean="0"/>
              <a:t>ultrassonografia</a:t>
            </a:r>
            <a:endParaRPr lang="pt-BR" dirty="0"/>
          </a:p>
        </p:txBody>
      </p:sp>
      <p:pic>
        <p:nvPicPr>
          <p:cNvPr id="264194" name="Picture 2"/>
          <p:cNvPicPr>
            <a:picLocks noChangeAspect="1" noChangeArrowheads="1"/>
          </p:cNvPicPr>
          <p:nvPr/>
        </p:nvPicPr>
        <p:blipFill>
          <a:blip r:embed="rId3" cstate="print"/>
          <a:srcRect t="7875" r="14951"/>
          <a:stretch>
            <a:fillRect/>
          </a:stretch>
        </p:blipFill>
        <p:spPr bwMode="auto">
          <a:xfrm>
            <a:off x="179512" y="1340768"/>
            <a:ext cx="5184576" cy="4211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upo 8"/>
          <p:cNvGrpSpPr/>
          <p:nvPr/>
        </p:nvGrpSpPr>
        <p:grpSpPr>
          <a:xfrm>
            <a:off x="1259632" y="1916832"/>
            <a:ext cx="6096000" cy="3600400"/>
            <a:chOff x="1619672" y="1916832"/>
            <a:chExt cx="6096000" cy="3600400"/>
          </a:xfrm>
        </p:grpSpPr>
        <p:pic>
          <p:nvPicPr>
            <p:cNvPr id="264195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 t="7875" b="13376"/>
            <a:stretch>
              <a:fillRect/>
            </a:stretch>
          </p:blipFill>
          <p:spPr bwMode="auto">
            <a:xfrm>
              <a:off x="1619672" y="1916832"/>
              <a:ext cx="6096000" cy="3600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CaixaDeTexto 6"/>
            <p:cNvSpPr txBox="1"/>
            <p:nvPr/>
          </p:nvSpPr>
          <p:spPr>
            <a:xfrm>
              <a:off x="3779912" y="4941168"/>
              <a:ext cx="15857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Lobo </a:t>
              </a:r>
              <a:r>
                <a:rPr lang="en-US" dirty="0" err="1" smtClean="0">
                  <a:solidFill>
                    <a:schemeClr val="bg1"/>
                  </a:solidFill>
                </a:rPr>
                <a:t>esquerdo</a:t>
              </a:r>
              <a:endParaRPr lang="pt-BR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Grupo 9"/>
          <p:cNvGrpSpPr/>
          <p:nvPr/>
        </p:nvGrpSpPr>
        <p:grpSpPr>
          <a:xfrm>
            <a:off x="2627784" y="2852936"/>
            <a:ext cx="6096000" cy="3600400"/>
            <a:chOff x="3851920" y="3501008"/>
            <a:chExt cx="6096000" cy="3600400"/>
          </a:xfrm>
        </p:grpSpPr>
        <p:pic>
          <p:nvPicPr>
            <p:cNvPr id="264196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 t="7875" b="13376"/>
            <a:stretch>
              <a:fillRect/>
            </a:stretch>
          </p:blipFill>
          <p:spPr bwMode="auto">
            <a:xfrm>
              <a:off x="3851920" y="3501008"/>
              <a:ext cx="6096000" cy="3600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CaixaDeTexto 7"/>
            <p:cNvSpPr txBox="1"/>
            <p:nvPr/>
          </p:nvSpPr>
          <p:spPr>
            <a:xfrm>
              <a:off x="6516216" y="6488668"/>
              <a:ext cx="13175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Lobo </a:t>
              </a:r>
              <a:r>
                <a:rPr lang="en-US" dirty="0" err="1" smtClean="0">
                  <a:solidFill>
                    <a:schemeClr val="bg1"/>
                  </a:solidFill>
                </a:rPr>
                <a:t>direito</a:t>
              </a:r>
              <a:endParaRPr lang="pt-BR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multin2"/>
          <p:cNvPicPr>
            <a:picLocks noChangeAspect="1" noChangeArrowheads="1"/>
          </p:cNvPicPr>
          <p:nvPr/>
        </p:nvPicPr>
        <p:blipFill>
          <a:blip r:embed="rId3" cstate="print"/>
          <a:srcRect r="19817"/>
          <a:stretch>
            <a:fillRect/>
          </a:stretch>
        </p:blipFill>
        <p:spPr bwMode="auto">
          <a:xfrm>
            <a:off x="971600" y="1556792"/>
            <a:ext cx="3130550" cy="395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2484438" y="5735638"/>
            <a:ext cx="41036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pt-BR" sz="2000"/>
              <a:t>Grande bócio multinodular tóxico.</a:t>
            </a:r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333375"/>
            <a:ext cx="8351837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b="1" dirty="0" err="1" smtClean="0">
                <a:solidFill>
                  <a:schemeClr val="tx1"/>
                </a:solidFill>
              </a:rPr>
              <a:t>Bócio</a:t>
            </a:r>
            <a:r>
              <a:rPr lang="en-US" sz="3600" b="1" dirty="0" smtClean="0">
                <a:solidFill>
                  <a:schemeClr val="tx1"/>
                </a:solidFill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</a:rPr>
              <a:t>Multinodular</a:t>
            </a:r>
            <a:r>
              <a:rPr lang="en-US" sz="3600" b="1" dirty="0" smtClean="0">
                <a:solidFill>
                  <a:schemeClr val="tx1"/>
                </a:solidFill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</a:rPr>
              <a:t>Tóxico</a:t>
            </a:r>
            <a:r>
              <a:rPr lang="en-US" sz="3200" b="1" dirty="0" smtClean="0">
                <a:solidFill>
                  <a:schemeClr val="tx1"/>
                </a:solidFill>
              </a:rPr>
              <a:t> </a:t>
            </a:r>
            <a:br>
              <a:rPr lang="en-US" sz="3200" b="1" dirty="0" smtClean="0">
                <a:solidFill>
                  <a:schemeClr val="tx1"/>
                </a:solidFill>
              </a:rPr>
            </a:br>
            <a:r>
              <a:rPr lang="en-US" sz="3200" b="1" dirty="0" smtClean="0">
                <a:solidFill>
                  <a:schemeClr val="tx1"/>
                </a:solidFill>
              </a:rPr>
              <a:t> </a:t>
            </a:r>
            <a:r>
              <a:rPr lang="pt-BR" sz="3200" b="1" u="sng" dirty="0" smtClean="0">
                <a:solidFill>
                  <a:schemeClr val="tx1"/>
                </a:solidFill>
              </a:rPr>
              <a:t>Captação e Mapeamento da tireoide</a:t>
            </a:r>
            <a:endParaRPr lang="en-US" sz="3200" b="1" u="sng" dirty="0" smtClean="0">
              <a:solidFill>
                <a:schemeClr val="tx1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 l="50640" t="50076" b="12770"/>
          <a:stretch>
            <a:fillRect/>
          </a:stretch>
        </p:blipFill>
        <p:spPr bwMode="auto">
          <a:xfrm>
            <a:off x="4644008" y="1988840"/>
            <a:ext cx="3930452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RX </a:t>
            </a:r>
            <a:r>
              <a:rPr lang="en-US" dirty="0" err="1" smtClean="0"/>
              <a:t>torax</a:t>
            </a:r>
            <a:r>
              <a:rPr lang="en-US" dirty="0" smtClean="0"/>
              <a:t> e CT cervical</a:t>
            </a:r>
            <a:endParaRPr lang="pt-BR" dirty="0"/>
          </a:p>
        </p:txBody>
      </p:sp>
      <p:pic>
        <p:nvPicPr>
          <p:cNvPr id="1280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412776"/>
            <a:ext cx="7560840" cy="4503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ângulo 4"/>
          <p:cNvSpPr/>
          <p:nvPr/>
        </p:nvSpPr>
        <p:spPr>
          <a:xfrm>
            <a:off x="395536" y="6237312"/>
            <a:ext cx="83529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Bócio</a:t>
            </a:r>
            <a:r>
              <a:rPr lang="en-US" dirty="0" smtClean="0"/>
              <a:t> </a:t>
            </a:r>
            <a:r>
              <a:rPr lang="en-US" dirty="0" err="1" smtClean="0"/>
              <a:t>multinodular</a:t>
            </a:r>
            <a:r>
              <a:rPr lang="en-US" dirty="0" smtClean="0"/>
              <a:t> </a:t>
            </a:r>
            <a:r>
              <a:rPr lang="en-US" dirty="0" err="1" smtClean="0"/>
              <a:t>assimétrico</a:t>
            </a:r>
            <a:r>
              <a:rPr lang="en-US" dirty="0" smtClean="0"/>
              <a:t>. </a:t>
            </a:r>
            <a:r>
              <a:rPr lang="en-US" dirty="0" err="1" smtClean="0"/>
              <a:t>Desvio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traqueia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-214313" y="341313"/>
            <a:ext cx="8820151" cy="7112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b="1" dirty="0" smtClean="0"/>
              <a:t>Adenoma </a:t>
            </a:r>
            <a:r>
              <a:rPr lang="en-US" sz="3600" b="1" dirty="0" err="1" smtClean="0"/>
              <a:t>Tóxico</a:t>
            </a:r>
            <a:endParaRPr 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168963" name="Text Box 3"/>
          <p:cNvSpPr txBox="1">
            <a:spLocks noChangeArrowheads="1"/>
          </p:cNvSpPr>
          <p:nvPr/>
        </p:nvSpPr>
        <p:spPr bwMode="auto">
          <a:xfrm>
            <a:off x="323850" y="1497013"/>
            <a:ext cx="8640638" cy="4324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  <a:buFontTx/>
              <a:buChar char="•"/>
            </a:pPr>
            <a:r>
              <a:rPr lang="pt-BR" sz="2800" dirty="0">
                <a:cs typeface="Arial" pitchFamily="34" charset="0"/>
              </a:rPr>
              <a:t> </a:t>
            </a:r>
            <a:r>
              <a:rPr lang="pt-BR" sz="2400" dirty="0">
                <a:cs typeface="Arial" pitchFamily="34" charset="0"/>
              </a:rPr>
              <a:t>Presença de nódulo (adenoma </a:t>
            </a:r>
            <a:r>
              <a:rPr lang="pt-BR" sz="2400" dirty="0" smtClean="0">
                <a:cs typeface="Arial" pitchFamily="34" charset="0"/>
              </a:rPr>
              <a:t>folicular=tumor </a:t>
            </a:r>
            <a:r>
              <a:rPr lang="pt-BR" sz="2400" dirty="0">
                <a:cs typeface="Arial" pitchFamily="34" charset="0"/>
              </a:rPr>
              <a:t>benigno)  em</a:t>
            </a:r>
          </a:p>
          <a:p>
            <a:pPr algn="just">
              <a:lnSpc>
                <a:spcPct val="125000"/>
              </a:lnSpc>
            </a:pPr>
            <a:r>
              <a:rPr lang="pt-BR" sz="2400" dirty="0">
                <a:cs typeface="Arial" pitchFamily="34" charset="0"/>
              </a:rPr>
              <a:t>  glândula normal</a:t>
            </a:r>
            <a:endParaRPr lang="pt-BR" sz="2400" dirty="0">
              <a:solidFill>
                <a:srgbClr val="FF6600"/>
              </a:solidFill>
              <a:cs typeface="Arial" pitchFamily="34" charset="0"/>
            </a:endParaRPr>
          </a:p>
          <a:p>
            <a:pPr algn="just">
              <a:lnSpc>
                <a:spcPct val="125000"/>
              </a:lnSpc>
              <a:buFontTx/>
              <a:buChar char="•"/>
            </a:pPr>
            <a:r>
              <a:rPr lang="pt-BR" sz="2400" dirty="0">
                <a:cs typeface="Arial" pitchFamily="34" charset="0"/>
              </a:rPr>
              <a:t> Limitado a 1 nódulo (raramente mais)</a:t>
            </a:r>
          </a:p>
          <a:p>
            <a:pPr algn="just">
              <a:lnSpc>
                <a:spcPct val="125000"/>
              </a:lnSpc>
              <a:buFontTx/>
              <a:buChar char="•"/>
            </a:pPr>
            <a:r>
              <a:rPr lang="pt-BR" sz="2400" dirty="0">
                <a:cs typeface="Arial" pitchFamily="34" charset="0"/>
              </a:rPr>
              <a:t> Em geral o nódulo cresce lentamente </a:t>
            </a:r>
          </a:p>
          <a:p>
            <a:pPr algn="just">
              <a:lnSpc>
                <a:spcPct val="125000"/>
              </a:lnSpc>
              <a:buFontTx/>
              <a:buChar char="•"/>
            </a:pPr>
            <a:r>
              <a:rPr lang="pt-BR" sz="2400" dirty="0">
                <a:cs typeface="Arial" pitchFamily="34" charset="0"/>
              </a:rPr>
              <a:t> Nódulo com &gt; 3 cm geralmente provoca </a:t>
            </a:r>
            <a:r>
              <a:rPr lang="pt-BR" sz="2400" dirty="0" err="1">
                <a:cs typeface="Arial" pitchFamily="34" charset="0"/>
              </a:rPr>
              <a:t>hipertireoidismo</a:t>
            </a:r>
            <a:endParaRPr lang="pt-BR" sz="2400" dirty="0">
              <a:cs typeface="Arial" pitchFamily="34" charset="0"/>
            </a:endParaRPr>
          </a:p>
          <a:p>
            <a:pPr algn="just">
              <a:lnSpc>
                <a:spcPct val="125000"/>
              </a:lnSpc>
              <a:buFontTx/>
              <a:buChar char="•"/>
            </a:pPr>
            <a:r>
              <a:rPr lang="pt-BR" sz="2400" dirty="0">
                <a:cs typeface="Arial" pitchFamily="34" charset="0"/>
              </a:rPr>
              <a:t> Restante da glândula começa a ficar suprimida até</a:t>
            </a:r>
          </a:p>
          <a:p>
            <a:pPr algn="just">
              <a:lnSpc>
                <a:spcPct val="125000"/>
              </a:lnSpc>
            </a:pPr>
            <a:r>
              <a:rPr lang="pt-BR" sz="2400" dirty="0">
                <a:cs typeface="Arial" pitchFamily="34" charset="0"/>
              </a:rPr>
              <a:t>  ficar </a:t>
            </a:r>
            <a:r>
              <a:rPr lang="pt-BR" sz="2400" dirty="0" err="1">
                <a:cs typeface="Arial" pitchFamily="34" charset="0"/>
              </a:rPr>
              <a:t>atrófica</a:t>
            </a:r>
            <a:endParaRPr lang="pt-BR" sz="2400" dirty="0">
              <a:cs typeface="Arial" pitchFamily="34" charset="0"/>
            </a:endParaRPr>
          </a:p>
          <a:p>
            <a:pPr algn="just">
              <a:lnSpc>
                <a:spcPct val="125000"/>
              </a:lnSpc>
              <a:buFontTx/>
              <a:buChar char="•"/>
            </a:pPr>
            <a:r>
              <a:rPr lang="pt-BR" sz="2400" dirty="0">
                <a:cs typeface="Arial" pitchFamily="34" charset="0"/>
              </a:rPr>
              <a:t> Acomete mais adultos jovens</a:t>
            </a:r>
          </a:p>
          <a:p>
            <a:pPr algn="just">
              <a:lnSpc>
                <a:spcPct val="125000"/>
              </a:lnSpc>
              <a:buFontTx/>
              <a:buChar char="•"/>
            </a:pPr>
            <a:r>
              <a:rPr lang="pt-BR" sz="2400" dirty="0">
                <a:cs typeface="Arial" pitchFamily="34" charset="0"/>
              </a:rPr>
              <a:t> Mutações somáticas no gene </a:t>
            </a:r>
            <a:r>
              <a:rPr lang="pt-BR" sz="2400" i="1" dirty="0">
                <a:cs typeface="Arial" pitchFamily="34" charset="0"/>
              </a:rPr>
              <a:t>TSHR </a:t>
            </a:r>
            <a:r>
              <a:rPr lang="pt-BR" sz="2400" dirty="0">
                <a:cs typeface="Arial" pitchFamily="34" charset="0"/>
              </a:rPr>
              <a:t>(ganho </a:t>
            </a:r>
            <a:r>
              <a:rPr lang="pt-BR" sz="2400" dirty="0" smtClean="0">
                <a:cs typeface="Arial" pitchFamily="34" charset="0"/>
              </a:rPr>
              <a:t>de  </a:t>
            </a:r>
            <a:r>
              <a:rPr lang="pt-BR" sz="2400" dirty="0">
                <a:cs typeface="Arial" pitchFamily="34" charset="0"/>
              </a:rPr>
              <a:t>função)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 smtClean="0"/>
              <a:t>Adenoma Tóxico </a:t>
            </a:r>
            <a:br>
              <a:rPr lang="en-US" sz="3600" b="1" smtClean="0"/>
            </a:br>
            <a:r>
              <a:rPr lang="en-US" sz="3200" b="1" smtClean="0"/>
              <a:t>Exames de Laboratorio</a:t>
            </a:r>
          </a:p>
        </p:txBody>
      </p:sp>
      <p:sp>
        <p:nvSpPr>
          <p:cNvPr id="169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63" y="1939925"/>
            <a:ext cx="8134350" cy="4114800"/>
          </a:xfrm>
        </p:spPr>
        <p:txBody>
          <a:bodyPr/>
          <a:lstStyle/>
          <a:p>
            <a:pPr algn="just" eaLnBrk="1" hangingPunct="1">
              <a:lnSpc>
                <a:spcPct val="125000"/>
              </a:lnSpc>
            </a:pPr>
            <a:r>
              <a:rPr lang="pt-BR" sz="2400" smtClean="0">
                <a:latin typeface="Arial" pitchFamily="34" charset="0"/>
                <a:cs typeface="Arial" pitchFamily="34" charset="0"/>
              </a:rPr>
              <a:t>No início: TSH </a:t>
            </a:r>
            <a:r>
              <a:rPr lang="pt-BR" sz="2400" smtClean="0">
                <a:latin typeface="Arial" pitchFamily="34" charset="0"/>
                <a:cs typeface="Arial" pitchFamily="34" charset="0"/>
                <a:sym typeface="Symbol" pitchFamily="18" charset="2"/>
              </a:rPr>
              <a:t></a:t>
            </a:r>
            <a:r>
              <a:rPr lang="pt-BR" sz="2400" smtClean="0">
                <a:latin typeface="Arial" pitchFamily="34" charset="0"/>
                <a:cs typeface="Arial" pitchFamily="34" charset="0"/>
              </a:rPr>
              <a:t> com T3 e T4 normais=hiper subclínico</a:t>
            </a:r>
          </a:p>
          <a:p>
            <a:pPr algn="just" eaLnBrk="1" hangingPunct="1">
              <a:lnSpc>
                <a:spcPct val="125000"/>
              </a:lnSpc>
            </a:pPr>
            <a:r>
              <a:rPr lang="pt-BR" sz="2400" smtClean="0">
                <a:latin typeface="Arial" pitchFamily="34" charset="0"/>
                <a:cs typeface="Arial" pitchFamily="34" charset="0"/>
              </a:rPr>
              <a:t>Causa mais freqüente de T3 toxicose</a:t>
            </a:r>
          </a:p>
          <a:p>
            <a:pPr algn="just" eaLnBrk="1" hangingPunct="1">
              <a:lnSpc>
                <a:spcPct val="125000"/>
              </a:lnSpc>
            </a:pPr>
            <a:r>
              <a:rPr lang="pt-BR" sz="2400" smtClean="0">
                <a:latin typeface="Arial" pitchFamily="34" charset="0"/>
                <a:cs typeface="Arial" pitchFamily="34" charset="0"/>
              </a:rPr>
              <a:t>Anticorpos anti-tireoidianos: negativos</a:t>
            </a:r>
          </a:p>
          <a:p>
            <a:pPr algn="just" eaLnBrk="1" hangingPunct="1">
              <a:lnSpc>
                <a:spcPct val="125000"/>
              </a:lnSpc>
            </a:pPr>
            <a:r>
              <a:rPr lang="pt-BR" sz="2400" smtClean="0">
                <a:latin typeface="Arial" pitchFamily="34" charset="0"/>
                <a:cs typeface="Arial" pitchFamily="34" charset="0"/>
              </a:rPr>
              <a:t>USG: nódulo único</a:t>
            </a:r>
          </a:p>
          <a:p>
            <a:pPr algn="just" eaLnBrk="1" hangingPunct="1">
              <a:lnSpc>
                <a:spcPct val="125000"/>
              </a:lnSpc>
            </a:pPr>
            <a:r>
              <a:rPr lang="pt-BR" sz="2400" smtClean="0">
                <a:latin typeface="Arial" pitchFamily="34" charset="0"/>
                <a:cs typeface="Arial" pitchFamily="34" charset="0"/>
              </a:rPr>
              <a:t>Quando TSH suprimido e T3 e T4 </a:t>
            </a:r>
            <a:r>
              <a:rPr lang="pt-BR" sz="2400" smtClean="0">
                <a:latin typeface="Arial" pitchFamily="34" charset="0"/>
                <a:cs typeface="Arial" pitchFamily="34" charset="0"/>
                <a:sym typeface="Symbol" pitchFamily="18" charset="2"/>
              </a:rPr>
              <a:t>: hipertireoidismo</a:t>
            </a:r>
          </a:p>
          <a:p>
            <a:pPr algn="just" eaLnBrk="1" hangingPunct="1">
              <a:lnSpc>
                <a:spcPct val="125000"/>
              </a:lnSpc>
            </a:pPr>
            <a:r>
              <a:rPr lang="pt-BR" sz="2400" smtClean="0">
                <a:latin typeface="Arial" pitchFamily="34" charset="0"/>
                <a:cs typeface="Arial" pitchFamily="34" charset="0"/>
              </a:rPr>
              <a:t>Cintilografia: mostra nódulo único com restante da glândula suprimida.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468313" y="1557338"/>
          <a:ext cx="3752850" cy="4856162"/>
        </p:xfrm>
        <a:graphic>
          <a:graphicData uri="http://schemas.openxmlformats.org/presentationml/2006/ole">
            <p:oleObj spid="_x0000_s114701" name="Imagem de bitmap" r:id="rId4" imgW="11780952" imgH="15247619" progId="PBrush">
              <p:embed/>
            </p:oleObj>
          </a:graphicData>
        </a:graphic>
      </p:graphicFrame>
      <p:sp>
        <p:nvSpPr>
          <p:cNvPr id="3075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485775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600" b="1" dirty="0" smtClean="0">
                <a:solidFill>
                  <a:schemeClr val="tx1"/>
                </a:solidFill>
              </a:rPr>
              <a:t>Adenoma </a:t>
            </a:r>
            <a:r>
              <a:rPr lang="en-US" sz="3600" b="1" dirty="0" err="1" smtClean="0">
                <a:solidFill>
                  <a:schemeClr val="tx1"/>
                </a:solidFill>
              </a:rPr>
              <a:t>tóxico</a:t>
            </a:r>
            <a:r>
              <a:rPr lang="en-US" sz="3600" b="1" dirty="0" smtClean="0">
                <a:solidFill>
                  <a:schemeClr val="tx1"/>
                </a:solidFill>
              </a:rPr>
              <a:t/>
            </a:r>
            <a:br>
              <a:rPr lang="en-US" sz="3600" b="1" dirty="0" smtClean="0">
                <a:solidFill>
                  <a:schemeClr val="tx1"/>
                </a:solidFill>
              </a:rPr>
            </a:br>
            <a:r>
              <a:rPr lang="en-US" sz="3600" b="1" dirty="0" err="1" smtClean="0">
                <a:solidFill>
                  <a:schemeClr val="tx1"/>
                </a:solidFill>
              </a:rPr>
              <a:t>Cintilografia</a:t>
            </a:r>
            <a:r>
              <a:rPr lang="en-US" sz="3600" b="1" dirty="0" smtClean="0">
                <a:solidFill>
                  <a:schemeClr val="tx1"/>
                </a:solidFill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</a:rPr>
              <a:t>da</a:t>
            </a:r>
            <a:r>
              <a:rPr lang="en-US" sz="3600" b="1" dirty="0" smtClean="0">
                <a:solidFill>
                  <a:schemeClr val="tx1"/>
                </a:solidFill>
              </a:rPr>
              <a:t> Tireoide</a:t>
            </a:r>
            <a:endParaRPr lang="pt-BR" sz="3600" dirty="0" smtClean="0">
              <a:solidFill>
                <a:schemeClr val="tx1"/>
              </a:solidFill>
            </a:endParaRPr>
          </a:p>
        </p:txBody>
      </p:sp>
      <p:pic>
        <p:nvPicPr>
          <p:cNvPr id="3076" name="Picture 5" descr="plum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538" y="2462213"/>
            <a:ext cx="4176712" cy="351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Picture 2" descr="D:\downloads\meyer\MÓDULO TIREOIDE 4o. ano - Revisão 2016 (F) JPG\Slide4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277" t="5667" r="7761"/>
          <a:stretch/>
        </p:blipFill>
        <p:spPr bwMode="auto">
          <a:xfrm>
            <a:off x="107505" y="368490"/>
            <a:ext cx="8705348" cy="543677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8692990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b="1" smtClean="0"/>
              <a:t>Tireoidite subaguda</a:t>
            </a:r>
          </a:p>
        </p:txBody>
      </p:sp>
      <p:sp>
        <p:nvSpPr>
          <p:cNvPr id="171011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329613" cy="4525963"/>
          </a:xfrm>
        </p:spPr>
        <p:txBody>
          <a:bodyPr/>
          <a:lstStyle/>
          <a:p>
            <a:pPr algn="just" eaLnBrk="1" hangingPunct="1"/>
            <a:r>
              <a:rPr lang="en-US" dirty="0" err="1" smtClean="0"/>
              <a:t>Inflamação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glândula</a:t>
            </a:r>
            <a:r>
              <a:rPr lang="en-US" dirty="0" smtClean="0"/>
              <a:t> com </a:t>
            </a:r>
            <a:r>
              <a:rPr lang="en-US" dirty="0" err="1" smtClean="0"/>
              <a:t>extravasamento</a:t>
            </a:r>
            <a:r>
              <a:rPr lang="en-US" dirty="0" smtClean="0"/>
              <a:t> de HT. </a:t>
            </a:r>
          </a:p>
          <a:p>
            <a:pPr algn="just" eaLnBrk="1" hangingPunct="1"/>
            <a:r>
              <a:rPr lang="en-US" dirty="0" err="1" smtClean="0"/>
              <a:t>Quadro</a:t>
            </a:r>
            <a:r>
              <a:rPr lang="en-US" dirty="0" smtClean="0"/>
              <a:t> </a:t>
            </a:r>
            <a:r>
              <a:rPr lang="en-US" dirty="0" err="1" smtClean="0"/>
              <a:t>Clínico</a:t>
            </a:r>
            <a:r>
              <a:rPr lang="en-US" dirty="0" smtClean="0"/>
              <a:t>: </a:t>
            </a:r>
            <a:r>
              <a:rPr lang="en-US" dirty="0" smtClean="0">
                <a:sym typeface="Symbol" pitchFamily="18" charset="2"/>
              </a:rPr>
              <a:t> tireoide com </a:t>
            </a:r>
            <a:r>
              <a:rPr lang="en-US" dirty="0" err="1" smtClean="0">
                <a:sym typeface="Symbol" pitchFamily="18" charset="2"/>
              </a:rPr>
              <a:t>dor</a:t>
            </a:r>
            <a:r>
              <a:rPr lang="en-US" dirty="0" smtClean="0">
                <a:sym typeface="Symbol" pitchFamily="18" charset="2"/>
              </a:rPr>
              <a:t>, </a:t>
            </a:r>
            <a:r>
              <a:rPr lang="en-US" dirty="0" err="1" smtClean="0">
                <a:sym typeface="Symbol" pitchFamily="18" charset="2"/>
              </a:rPr>
              <a:t>irradiada</a:t>
            </a:r>
            <a:r>
              <a:rPr lang="en-US" dirty="0" smtClean="0">
                <a:sym typeface="Symbol" pitchFamily="18" charset="2"/>
              </a:rPr>
              <a:t> </a:t>
            </a:r>
            <a:r>
              <a:rPr lang="en-US" dirty="0" err="1" smtClean="0">
                <a:sym typeface="Symbol" pitchFamily="18" charset="2"/>
              </a:rPr>
              <a:t>para</a:t>
            </a:r>
            <a:r>
              <a:rPr lang="en-US" dirty="0" smtClean="0">
                <a:sym typeface="Symbol" pitchFamily="18" charset="2"/>
              </a:rPr>
              <a:t> </a:t>
            </a:r>
            <a:r>
              <a:rPr lang="en-US" dirty="0" err="1" smtClean="0">
                <a:sym typeface="Symbol" pitchFamily="18" charset="2"/>
              </a:rPr>
              <a:t>orelhas</a:t>
            </a:r>
            <a:r>
              <a:rPr lang="en-US" dirty="0" smtClean="0">
                <a:sym typeface="Symbol" pitchFamily="18" charset="2"/>
              </a:rPr>
              <a:t>, </a:t>
            </a:r>
            <a:r>
              <a:rPr lang="en-US" dirty="0" err="1" smtClean="0">
                <a:sym typeface="Symbol" pitchFamily="18" charset="2"/>
              </a:rPr>
              <a:t>mandíbula</a:t>
            </a:r>
            <a:r>
              <a:rPr lang="en-US" dirty="0" smtClean="0">
                <a:sym typeface="Symbol" pitchFamily="18" charset="2"/>
              </a:rPr>
              <a:t> e </a:t>
            </a:r>
            <a:r>
              <a:rPr lang="en-US" dirty="0" err="1" smtClean="0">
                <a:sym typeface="Symbol" pitchFamily="18" charset="2"/>
              </a:rPr>
              <a:t>pescoço</a:t>
            </a:r>
            <a:r>
              <a:rPr lang="en-US" dirty="0" smtClean="0">
                <a:sym typeface="Symbol" pitchFamily="18" charset="2"/>
              </a:rPr>
              <a:t> + </a:t>
            </a:r>
            <a:r>
              <a:rPr lang="en-US" dirty="0" err="1" smtClean="0">
                <a:sym typeface="Symbol" pitchFamily="18" charset="2"/>
              </a:rPr>
              <a:t>febre</a:t>
            </a:r>
            <a:r>
              <a:rPr lang="en-US" dirty="0" smtClean="0">
                <a:sym typeface="Symbol" pitchFamily="18" charset="2"/>
              </a:rPr>
              <a:t> e mal </a:t>
            </a:r>
            <a:r>
              <a:rPr lang="en-US" dirty="0" err="1" smtClean="0">
                <a:sym typeface="Symbol" pitchFamily="18" charset="2"/>
              </a:rPr>
              <a:t>estar</a:t>
            </a:r>
            <a:endParaRPr lang="en-US" dirty="0" smtClean="0">
              <a:sym typeface="Symbol" pitchFamily="18" charset="2"/>
            </a:endParaRPr>
          </a:p>
          <a:p>
            <a:pPr algn="just" eaLnBrk="1" hangingPunct="1"/>
            <a:r>
              <a:rPr lang="en-US" dirty="0" err="1" smtClean="0">
                <a:sym typeface="Symbol" pitchFamily="18" charset="2"/>
              </a:rPr>
              <a:t>Geralmente</a:t>
            </a:r>
            <a:r>
              <a:rPr lang="en-US" dirty="0" smtClean="0">
                <a:sym typeface="Symbol" pitchFamily="18" charset="2"/>
              </a:rPr>
              <a:t> </a:t>
            </a:r>
            <a:r>
              <a:rPr lang="en-US" dirty="0" err="1" smtClean="0">
                <a:sym typeface="Symbol" pitchFamily="18" charset="2"/>
              </a:rPr>
              <a:t>precedido</a:t>
            </a:r>
            <a:r>
              <a:rPr lang="en-US" dirty="0" smtClean="0">
                <a:sym typeface="Symbol" pitchFamily="18" charset="2"/>
              </a:rPr>
              <a:t> </a:t>
            </a:r>
            <a:r>
              <a:rPr lang="en-US" dirty="0" err="1" smtClean="0">
                <a:sym typeface="Symbol" pitchFamily="18" charset="2"/>
              </a:rPr>
              <a:t>por</a:t>
            </a:r>
            <a:r>
              <a:rPr lang="en-US" dirty="0" smtClean="0">
                <a:sym typeface="Symbol" pitchFamily="18" charset="2"/>
              </a:rPr>
              <a:t> </a:t>
            </a:r>
            <a:r>
              <a:rPr lang="en-US" dirty="0" err="1" smtClean="0">
                <a:sym typeface="Symbol" pitchFamily="18" charset="2"/>
              </a:rPr>
              <a:t>infecção</a:t>
            </a:r>
            <a:r>
              <a:rPr lang="en-US" dirty="0" smtClean="0">
                <a:sym typeface="Symbol" pitchFamily="18" charset="2"/>
              </a:rPr>
              <a:t> viral (IVAS).</a:t>
            </a:r>
            <a:endParaRPr lang="en-US" dirty="0" smtClean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4294967295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ítulo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z="4000" b="1" dirty="0" smtClean="0"/>
              <a:t>Tireoidite subaguda</a:t>
            </a:r>
            <a:br>
              <a:rPr lang="pt-BR" sz="4000" b="1" dirty="0" smtClean="0"/>
            </a:br>
            <a:r>
              <a:rPr lang="pt-BR" sz="4000" b="1" dirty="0" smtClean="0"/>
              <a:t>Evolução Natural</a:t>
            </a:r>
          </a:p>
        </p:txBody>
      </p:sp>
      <p:pic>
        <p:nvPicPr>
          <p:cNvPr id="172035" name="Picture 2"/>
          <p:cNvPicPr>
            <a:picLocks noChangeAspect="1" noChangeArrowheads="1"/>
          </p:cNvPicPr>
          <p:nvPr/>
        </p:nvPicPr>
        <p:blipFill>
          <a:blip r:embed="rId3" cstate="print"/>
          <a:srcRect l="2197" t="11009" r="3297" b="8533"/>
          <a:stretch>
            <a:fillRect/>
          </a:stretch>
        </p:blipFill>
        <p:spPr bwMode="auto">
          <a:xfrm>
            <a:off x="571500" y="1389063"/>
            <a:ext cx="8072438" cy="531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Espaço Reservado para Data 3"/>
          <p:cNvSpPr>
            <a:spLocks noGrp="1"/>
          </p:cNvSpPr>
          <p:nvPr>
            <p:ph type="dt" sz="half" idx="4294967295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Figure 10-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3467" y="1412776"/>
            <a:ext cx="8640960" cy="5229200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6878203" y="1484784"/>
            <a:ext cx="19764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1600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Williams 10th </a:t>
            </a:r>
            <a:r>
              <a:rPr lang="pt-BR" sz="1600" dirty="0" err="1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Edition</a:t>
            </a:r>
            <a:endParaRPr lang="pt-BR" sz="160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46434" name="Title 1"/>
          <p:cNvSpPr>
            <a:spLocks noGrp="1"/>
          </p:cNvSpPr>
          <p:nvPr>
            <p:ph type="title"/>
          </p:nvPr>
        </p:nvSpPr>
        <p:spPr>
          <a:xfrm>
            <a:off x="457200" y="176213"/>
            <a:ext cx="8229600" cy="1252537"/>
          </a:xfrm>
        </p:spPr>
        <p:txBody>
          <a:bodyPr/>
          <a:lstStyle/>
          <a:p>
            <a:pPr eaLnBrk="1" hangingPunct="1"/>
            <a:r>
              <a:rPr lang="pt-BR" sz="3600" b="1" smtClean="0"/>
              <a:t>Síntese dos Hormônios Tireoidianos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7524328" y="1985107"/>
            <a:ext cx="116487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err="1" smtClean="0"/>
              <a:t>Colóide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ítulo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b="1" dirty="0" smtClean="0"/>
              <a:t>Tireoidite subaguda</a:t>
            </a:r>
            <a:br>
              <a:rPr lang="pt-BR" b="1" dirty="0" smtClean="0"/>
            </a:br>
            <a:r>
              <a:rPr lang="pt-BR" b="1" dirty="0" smtClean="0"/>
              <a:t>Avaliação Laboratorial</a:t>
            </a:r>
          </a:p>
        </p:txBody>
      </p:sp>
      <p:sp>
        <p:nvSpPr>
          <p:cNvPr id="173059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998663"/>
            <a:ext cx="8229600" cy="4525962"/>
          </a:xfrm>
        </p:spPr>
        <p:txBody>
          <a:bodyPr vert="horz" lIns="91440" tIns="45720" rIns="91440" bIns="45720" rtlCol="0" anchor="t">
            <a:normAutofit/>
          </a:bodyPr>
          <a:lstStyle/>
          <a:p>
            <a:pPr eaLnBrk="1" hangingPunct="1"/>
            <a:r>
              <a:rPr lang="en-US" dirty="0">
                <a:sym typeface="Symbol" pitchFamily="18" charset="2"/>
              </a:rPr>
              <a:t>T4 alto, TSH: </a:t>
            </a:r>
            <a:r>
              <a:rPr lang="en-US" dirty="0" err="1">
                <a:sym typeface="Symbol" pitchFamily="18" charset="2"/>
              </a:rPr>
              <a:t>tireotoxicose</a:t>
            </a:r>
            <a:endParaRPr lang="en-US" dirty="0">
              <a:sym typeface="Symbol" pitchFamily="18" charset="2"/>
            </a:endParaRPr>
          </a:p>
          <a:p>
            <a:pPr eaLnBrk="1" hangingPunct="1"/>
            <a:r>
              <a:rPr lang="en-US" dirty="0">
                <a:sym typeface="Symbol" pitchFamily="18" charset="2"/>
              </a:rPr>
              <a:t>VHS </a:t>
            </a:r>
            <a:r>
              <a:rPr lang="en-US" dirty="0" err="1" smtClean="0">
                <a:sym typeface="Symbol" pitchFamily="18" charset="2"/>
              </a:rPr>
              <a:t>alta</a:t>
            </a:r>
            <a:r>
              <a:rPr lang="en-US" dirty="0">
                <a:sym typeface="Symbol"/>
              </a:rPr>
              <a:t> </a:t>
            </a:r>
            <a:r>
              <a:rPr lang="en-US" dirty="0" smtClean="0">
                <a:sym typeface="Symbol"/>
              </a:rPr>
              <a:t>e PCR </a:t>
            </a:r>
            <a:r>
              <a:rPr lang="en-US" dirty="0" err="1" smtClean="0">
                <a:sym typeface="Symbol"/>
              </a:rPr>
              <a:t>alta</a:t>
            </a:r>
            <a:r>
              <a:rPr lang="en-US" dirty="0" smtClean="0">
                <a:sym typeface="Symbol" pitchFamily="18" charset="2"/>
              </a:rPr>
              <a:t>: </a:t>
            </a:r>
            <a:r>
              <a:rPr lang="en-US" dirty="0" err="1">
                <a:sym typeface="Symbol" pitchFamily="18" charset="2"/>
              </a:rPr>
              <a:t>fase</a:t>
            </a:r>
            <a:r>
              <a:rPr lang="en-US" dirty="0">
                <a:sym typeface="Symbol" pitchFamily="18" charset="2"/>
              </a:rPr>
              <a:t> </a:t>
            </a:r>
            <a:r>
              <a:rPr lang="en-US" dirty="0" err="1">
                <a:sym typeface="Symbol" pitchFamily="18" charset="2"/>
              </a:rPr>
              <a:t>aguda</a:t>
            </a:r>
            <a:endParaRPr lang="en-US" dirty="0"/>
          </a:p>
          <a:p>
            <a:pPr eaLnBrk="1" hangingPunct="1"/>
            <a:r>
              <a:rPr lang="en-US" dirty="0" err="1"/>
              <a:t>Captação</a:t>
            </a:r>
            <a:r>
              <a:rPr lang="en-US" dirty="0"/>
              <a:t> &lt; 2% </a:t>
            </a:r>
            <a:r>
              <a:rPr lang="en-US" dirty="0" err="1"/>
              <a:t>às</a:t>
            </a:r>
            <a:r>
              <a:rPr lang="en-US" dirty="0"/>
              <a:t> 24 hrs</a:t>
            </a:r>
          </a:p>
          <a:p>
            <a:pPr eaLnBrk="1" hangingPunct="1"/>
            <a:r>
              <a:rPr lang="en-US" dirty="0" err="1"/>
              <a:t>Evolui</a:t>
            </a:r>
            <a:r>
              <a:rPr lang="en-US" dirty="0"/>
              <a:t> com </a:t>
            </a:r>
            <a:r>
              <a:rPr lang="en-US" dirty="0" err="1"/>
              <a:t>recuperação</a:t>
            </a:r>
            <a:r>
              <a:rPr lang="en-US" dirty="0"/>
              <a:t> </a:t>
            </a:r>
            <a:r>
              <a:rPr lang="en-US" dirty="0" err="1"/>
              <a:t>da</a:t>
            </a:r>
            <a:r>
              <a:rPr lang="en-US" dirty="0"/>
              <a:t> </a:t>
            </a:r>
            <a:r>
              <a:rPr lang="en-US" dirty="0" err="1"/>
              <a:t>função</a:t>
            </a:r>
            <a:r>
              <a:rPr lang="en-US" dirty="0"/>
              <a:t> </a:t>
            </a:r>
            <a:r>
              <a:rPr lang="en-US" dirty="0" err="1"/>
              <a:t>tireoidiana</a:t>
            </a:r>
            <a:r>
              <a:rPr lang="en-US" dirty="0"/>
              <a:t> e </a:t>
            </a:r>
            <a:r>
              <a:rPr lang="en-US" dirty="0" err="1"/>
              <a:t>raramente</a:t>
            </a:r>
            <a:r>
              <a:rPr lang="en-US" dirty="0"/>
              <a:t> </a:t>
            </a:r>
            <a:r>
              <a:rPr lang="en-US" dirty="0" err="1"/>
              <a:t>para</a:t>
            </a:r>
            <a:r>
              <a:rPr lang="en-US" dirty="0"/>
              <a:t> o hipotireoidismo</a:t>
            </a:r>
            <a:endParaRPr lang="pt-BR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4294967295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286000"/>
            <a:ext cx="7788275" cy="1143000"/>
          </a:xfrm>
        </p:spPr>
        <p:txBody>
          <a:bodyPr/>
          <a:lstStyle/>
          <a:p>
            <a:pPr eaLnBrk="1" hangingPunct="1"/>
            <a:r>
              <a:rPr lang="pt-BR" b="1" smtClean="0"/>
              <a:t>HIPOTIREOIDISMO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1143000"/>
          </a:xfrm>
        </p:spPr>
        <p:txBody>
          <a:bodyPr/>
          <a:lstStyle/>
          <a:p>
            <a:pPr eaLnBrk="1" hangingPunct="1"/>
            <a:r>
              <a:rPr lang="pt-BR" sz="4000" b="1" smtClean="0"/>
              <a:t>Definição </a:t>
            </a:r>
          </a:p>
        </p:txBody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362950" cy="4525962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pt-BR" sz="2800" dirty="0" smtClean="0"/>
              <a:t>Deficiência na produção de hormônios tireoidianos.</a:t>
            </a:r>
          </a:p>
          <a:p>
            <a:pPr algn="just" eaLnBrk="1" hangingPunct="1">
              <a:lnSpc>
                <a:spcPct val="90000"/>
              </a:lnSpc>
            </a:pPr>
            <a:endParaRPr lang="pt-BR" sz="2800" dirty="0" smtClean="0"/>
          </a:p>
          <a:p>
            <a:pPr algn="just" eaLnBrk="1" hangingPunct="1">
              <a:lnSpc>
                <a:spcPct val="90000"/>
              </a:lnSpc>
            </a:pPr>
            <a:r>
              <a:rPr lang="pt-BR" sz="2800" dirty="0" smtClean="0"/>
              <a:t>É uma doença de diversas etiologias em que a glândula tireoide não é capaz de secretar quantidades adequadas de hormônios tireoidianos. </a:t>
            </a:r>
          </a:p>
          <a:p>
            <a:pPr algn="just" eaLnBrk="1" hangingPunct="1">
              <a:lnSpc>
                <a:spcPct val="90000"/>
              </a:lnSpc>
            </a:pPr>
            <a:endParaRPr lang="pt-BR" sz="2800" dirty="0" smtClean="0"/>
          </a:p>
          <a:p>
            <a:pPr algn="just" eaLnBrk="1" hangingPunct="1">
              <a:lnSpc>
                <a:spcPct val="90000"/>
              </a:lnSpc>
            </a:pPr>
            <a:r>
              <a:rPr lang="pt-BR" sz="2800" dirty="0" smtClean="0"/>
              <a:t>Hipotireoidismo grave na infância sem tratamento adequado: cretinismo.</a:t>
            </a:r>
          </a:p>
          <a:p>
            <a:pPr algn="just" eaLnBrk="1" hangingPunct="1">
              <a:lnSpc>
                <a:spcPct val="90000"/>
              </a:lnSpc>
            </a:pPr>
            <a:endParaRPr lang="pt-BR" sz="2800" dirty="0" smtClean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4294967295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ChangeArrowheads="1"/>
          </p:cNvSpPr>
          <p:nvPr/>
        </p:nvSpPr>
        <p:spPr bwMode="auto">
          <a:xfrm>
            <a:off x="406400" y="381000"/>
            <a:ext cx="8331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/>
            <a:r>
              <a:rPr lang="pt-BR" sz="4000" b="1">
                <a:latin typeface="Calibri" pitchFamily="34" charset="0"/>
              </a:rPr>
              <a:t>Classificação</a:t>
            </a:r>
          </a:p>
        </p:txBody>
      </p:sp>
      <p:sp>
        <p:nvSpPr>
          <p:cNvPr id="176131" name="Rectangle 3"/>
          <p:cNvSpPr>
            <a:spLocks noChangeArrowheads="1"/>
          </p:cNvSpPr>
          <p:nvPr/>
        </p:nvSpPr>
        <p:spPr bwMode="auto">
          <a:xfrm>
            <a:off x="271463" y="1635125"/>
            <a:ext cx="8601075" cy="415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marL="457200" indent="-457200">
              <a:lnSpc>
                <a:spcPct val="150000"/>
              </a:lnSpc>
              <a:buFont typeface="Wingdings" pitchFamily="2" charset="2"/>
              <a:buNone/>
            </a:pPr>
            <a:endParaRPr lang="pt-BR" sz="2800" dirty="0">
              <a:latin typeface="Calibri" pitchFamily="34" charset="0"/>
            </a:endParaRPr>
          </a:p>
          <a:p>
            <a:pPr marL="457200" indent="-457200">
              <a:lnSpc>
                <a:spcPct val="150000"/>
              </a:lnSpc>
              <a:buFontTx/>
              <a:buChar char="•"/>
            </a:pPr>
            <a:r>
              <a:rPr lang="pt-BR" sz="2400" dirty="0">
                <a:latin typeface="Calibri" pitchFamily="34" charset="0"/>
              </a:rPr>
              <a:t>HIPOTIROIDISMO PRIMÁRIO: </a:t>
            </a:r>
            <a:r>
              <a:rPr lang="pt-BR" sz="2400" dirty="0" smtClean="0">
                <a:latin typeface="Calibri" pitchFamily="34" charset="0"/>
              </a:rPr>
              <a:t>tireoide</a:t>
            </a:r>
            <a:endParaRPr lang="pt-BR" sz="2400" dirty="0">
              <a:latin typeface="Calibri" pitchFamily="34" charset="0"/>
            </a:endParaRPr>
          </a:p>
          <a:p>
            <a:pPr marL="457200" indent="-457200">
              <a:lnSpc>
                <a:spcPct val="150000"/>
              </a:lnSpc>
              <a:buFontTx/>
              <a:buChar char="•"/>
            </a:pPr>
            <a:r>
              <a:rPr lang="pt-BR" sz="2400" dirty="0">
                <a:latin typeface="Calibri" pitchFamily="34" charset="0"/>
              </a:rPr>
              <a:t>HIPOTIROIDISMO SECUNDÁRIO: hipófise*</a:t>
            </a:r>
          </a:p>
          <a:p>
            <a:pPr marL="457200" indent="-457200">
              <a:lnSpc>
                <a:spcPct val="150000"/>
              </a:lnSpc>
              <a:buFontTx/>
              <a:buChar char="•"/>
            </a:pPr>
            <a:r>
              <a:rPr lang="pt-BR" sz="2400" dirty="0">
                <a:latin typeface="Calibri" pitchFamily="34" charset="0"/>
              </a:rPr>
              <a:t>HIPOTIROIDISMO TERCIÁRIO: hipotálamo**</a:t>
            </a:r>
          </a:p>
          <a:p>
            <a:pPr marL="914400" lvl="1" indent="-342900">
              <a:lnSpc>
                <a:spcPct val="150000"/>
              </a:lnSpc>
            </a:pPr>
            <a:r>
              <a:rPr lang="pt-BR" sz="2000" dirty="0">
                <a:latin typeface="Calibri" pitchFamily="34" charset="0"/>
              </a:rPr>
              <a:t>*  </a:t>
            </a:r>
            <a:r>
              <a:rPr lang="pt-BR" sz="2400" dirty="0">
                <a:latin typeface="Calibri" pitchFamily="34" charset="0"/>
              </a:rPr>
              <a:t>Hipotireoidismo  secundário </a:t>
            </a:r>
          </a:p>
          <a:p>
            <a:pPr marL="914400" lvl="1" indent="-342900">
              <a:lnSpc>
                <a:spcPct val="150000"/>
              </a:lnSpc>
            </a:pPr>
            <a:r>
              <a:rPr lang="pt-BR" sz="2400" dirty="0">
                <a:latin typeface="Calibri" pitchFamily="34" charset="0"/>
              </a:rPr>
              <a:t>** Hipotireoidismo terciário ( ambos  denominados  central)</a:t>
            </a:r>
          </a:p>
          <a:p>
            <a:pPr marL="457200" indent="-457200">
              <a:lnSpc>
                <a:spcPct val="150000"/>
              </a:lnSpc>
            </a:pPr>
            <a:r>
              <a:rPr lang="pt-BR" sz="2800" dirty="0">
                <a:latin typeface="Calibri" pitchFamily="34" charset="0"/>
              </a:rPr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b="1" smtClean="0"/>
              <a:t>Etiologia</a:t>
            </a:r>
          </a:p>
        </p:txBody>
      </p:sp>
      <p:sp>
        <p:nvSpPr>
          <p:cNvPr id="177155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214313" y="1600200"/>
            <a:ext cx="4429125" cy="4525963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pt-BR" b="1" dirty="0" smtClean="0"/>
              <a:t>Primário:</a:t>
            </a:r>
          </a:p>
          <a:p>
            <a:r>
              <a:rPr lang="pt-BR" b="1" dirty="0" smtClean="0"/>
              <a:t> </a:t>
            </a:r>
            <a:r>
              <a:rPr lang="pt-BR" dirty="0" smtClean="0"/>
              <a:t>Congênito </a:t>
            </a:r>
          </a:p>
          <a:p>
            <a:r>
              <a:rPr lang="pt-BR" dirty="0" smtClean="0"/>
              <a:t> Adquirido:</a:t>
            </a:r>
          </a:p>
          <a:p>
            <a:pPr eaLnBrk="1" hangingPunct="1">
              <a:buFontTx/>
              <a:buNone/>
            </a:pPr>
            <a:r>
              <a:rPr lang="pt-BR" dirty="0" smtClean="0"/>
              <a:t>-Tireoidite </a:t>
            </a:r>
            <a:r>
              <a:rPr lang="pt-BR" dirty="0" err="1" smtClean="0"/>
              <a:t>autoimune</a:t>
            </a:r>
            <a:r>
              <a:rPr lang="pt-BR" dirty="0" smtClean="0"/>
              <a:t> (Hashimoto)</a:t>
            </a:r>
          </a:p>
          <a:p>
            <a:pPr eaLnBrk="1" hangingPunct="1">
              <a:buFontTx/>
              <a:buChar char="-"/>
            </a:pPr>
            <a:r>
              <a:rPr lang="pt-BR" dirty="0" smtClean="0"/>
              <a:t>Pós cirurgia , RIT</a:t>
            </a:r>
          </a:p>
          <a:p>
            <a:pPr eaLnBrk="1" hangingPunct="1">
              <a:buFontTx/>
              <a:buChar char="-"/>
            </a:pPr>
            <a:r>
              <a:rPr lang="pt-BR" dirty="0" smtClean="0"/>
              <a:t>Induzido por </a:t>
            </a:r>
            <a:r>
              <a:rPr lang="pt-BR" dirty="0" err="1" smtClean="0"/>
              <a:t>dgs</a:t>
            </a:r>
            <a:r>
              <a:rPr lang="pt-BR" dirty="0" smtClean="0"/>
              <a:t>: </a:t>
            </a:r>
            <a:r>
              <a:rPr lang="pt-BR" dirty="0" err="1" smtClean="0"/>
              <a:t>tionamida</a:t>
            </a:r>
            <a:r>
              <a:rPr lang="pt-BR" dirty="0" smtClean="0"/>
              <a:t>, </a:t>
            </a:r>
            <a:r>
              <a:rPr lang="pt-BR" dirty="0" err="1" smtClean="0"/>
              <a:t>amiodarona</a:t>
            </a:r>
            <a:r>
              <a:rPr lang="pt-BR" dirty="0" smtClean="0"/>
              <a:t>, IFN. </a:t>
            </a:r>
          </a:p>
        </p:txBody>
      </p:sp>
      <p:sp>
        <p:nvSpPr>
          <p:cNvPr id="177156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3438" y="1600200"/>
            <a:ext cx="4214812" cy="4525963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pt-BR" b="1" dirty="0" smtClean="0"/>
              <a:t>Central</a:t>
            </a:r>
          </a:p>
          <a:p>
            <a:r>
              <a:rPr lang="pt-BR" dirty="0" smtClean="0"/>
              <a:t>Tumores hipotalâmicos e </a:t>
            </a:r>
            <a:r>
              <a:rPr lang="pt-BR" dirty="0" err="1" smtClean="0"/>
              <a:t>hipofisários</a:t>
            </a:r>
            <a:endParaRPr lang="pt-BR" dirty="0" smtClean="0"/>
          </a:p>
          <a:p>
            <a:r>
              <a:rPr lang="pt-BR" dirty="0" smtClean="0"/>
              <a:t>Doenças </a:t>
            </a:r>
            <a:r>
              <a:rPr lang="pt-BR" dirty="0" err="1" smtClean="0"/>
              <a:t>infiltrativas</a:t>
            </a:r>
            <a:r>
              <a:rPr lang="pt-BR" dirty="0" smtClean="0"/>
              <a:t> e inflamatórias</a:t>
            </a:r>
          </a:p>
          <a:p>
            <a:r>
              <a:rPr lang="pt-BR" dirty="0" smtClean="0"/>
              <a:t>Irradiação</a:t>
            </a:r>
          </a:p>
          <a:p>
            <a:r>
              <a:rPr lang="pt-BR" dirty="0" smtClean="0"/>
              <a:t>Genético</a:t>
            </a:r>
          </a:p>
          <a:p>
            <a:pPr eaLnBrk="1" hangingPunct="1"/>
            <a:endParaRPr lang="pt-B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z="3600" b="1" smtClean="0"/>
              <a:t>Quadro Clínico</a:t>
            </a:r>
          </a:p>
        </p:txBody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16100"/>
            <a:ext cx="8229600" cy="34131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pt-BR" b="1" smtClean="0"/>
              <a:t> Depende da:</a:t>
            </a:r>
          </a:p>
          <a:p>
            <a:pPr eaLnBrk="1" hangingPunct="1">
              <a:lnSpc>
                <a:spcPct val="80000"/>
              </a:lnSpc>
            </a:pPr>
            <a:endParaRPr lang="pt-BR" b="1" smtClean="0"/>
          </a:p>
          <a:p>
            <a:pPr eaLnBrk="1" hangingPunct="1">
              <a:lnSpc>
                <a:spcPct val="80000"/>
              </a:lnSpc>
            </a:pPr>
            <a:r>
              <a:rPr lang="pt-BR" smtClean="0"/>
              <a:t>Idade</a:t>
            </a:r>
          </a:p>
          <a:p>
            <a:pPr eaLnBrk="1" hangingPunct="1">
              <a:lnSpc>
                <a:spcPct val="80000"/>
              </a:lnSpc>
            </a:pPr>
            <a:endParaRPr lang="pt-BR" smtClean="0"/>
          </a:p>
          <a:p>
            <a:pPr eaLnBrk="1" hangingPunct="1">
              <a:lnSpc>
                <a:spcPct val="80000"/>
              </a:lnSpc>
            </a:pPr>
            <a:r>
              <a:rPr lang="pt-BR" smtClean="0"/>
              <a:t>Velocidade de instalação da deficiência</a:t>
            </a:r>
          </a:p>
          <a:p>
            <a:pPr eaLnBrk="1" hangingPunct="1">
              <a:lnSpc>
                <a:spcPct val="80000"/>
              </a:lnSpc>
            </a:pPr>
            <a:endParaRPr lang="pt-BR" smtClean="0"/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pt-BR" sz="2400" smtClean="0"/>
          </a:p>
          <a:p>
            <a:pPr lvl="1" eaLnBrk="1" hangingPunct="1">
              <a:lnSpc>
                <a:spcPct val="80000"/>
              </a:lnSpc>
            </a:pPr>
            <a:endParaRPr lang="pt-BR" sz="2400" smtClean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4294967295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20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1844675"/>
            <a:ext cx="3074987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920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5713" y="1773238"/>
            <a:ext cx="5256212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9204" name="Rectangle 6"/>
          <p:cNvSpPr>
            <a:spLocks noChangeArrowheads="1"/>
          </p:cNvSpPr>
          <p:nvPr/>
        </p:nvSpPr>
        <p:spPr bwMode="auto">
          <a:xfrm>
            <a:off x="227013" y="188913"/>
            <a:ext cx="86518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pt-BR" sz="4000" b="1">
                <a:latin typeface="Calibri" pitchFamily="34" charset="0"/>
              </a:rPr>
              <a:t>Hipotireoidismo Congênito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z="4000" b="1" smtClean="0"/>
              <a:t>Quadro Clínico no Recém-nascido</a:t>
            </a:r>
          </a:p>
        </p:txBody>
      </p:sp>
      <p:sp>
        <p:nvSpPr>
          <p:cNvPr id="180227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214313" y="1600200"/>
            <a:ext cx="4038600" cy="4525963"/>
          </a:xfrm>
        </p:spPr>
        <p:txBody>
          <a:bodyPr/>
          <a:lstStyle/>
          <a:p>
            <a:pPr eaLnBrk="1" hangingPunct="1"/>
            <a:r>
              <a:rPr lang="pt-BR" smtClean="0"/>
              <a:t>1:3.000 – 4.000</a:t>
            </a:r>
          </a:p>
          <a:p>
            <a:pPr eaLnBrk="1" hangingPunct="1"/>
            <a:r>
              <a:rPr lang="pt-BR" smtClean="0"/>
              <a:t>Assintomático</a:t>
            </a:r>
          </a:p>
          <a:p>
            <a:pPr eaLnBrk="1" hangingPunct="1"/>
            <a:r>
              <a:rPr lang="pt-BR" smtClean="0"/>
              <a:t>Hérnia umbilical</a:t>
            </a:r>
          </a:p>
          <a:p>
            <a:pPr eaLnBrk="1" hangingPunct="1"/>
            <a:r>
              <a:rPr lang="pt-BR" smtClean="0"/>
              <a:t>Icterícia prolongada</a:t>
            </a:r>
          </a:p>
          <a:p>
            <a:pPr eaLnBrk="1" hangingPunct="1"/>
            <a:r>
              <a:rPr lang="pt-BR" smtClean="0"/>
              <a:t>Hipotonia</a:t>
            </a:r>
          </a:p>
          <a:p>
            <a:pPr eaLnBrk="1" hangingPunct="1"/>
            <a:r>
              <a:rPr lang="pt-BR" smtClean="0"/>
              <a:t>Dificuldade p/ mamar</a:t>
            </a:r>
          </a:p>
          <a:p>
            <a:pPr eaLnBrk="1" hangingPunct="1"/>
            <a:r>
              <a:rPr lang="pt-BR" smtClean="0"/>
              <a:t>Choro rouco</a:t>
            </a:r>
          </a:p>
          <a:p>
            <a:pPr eaLnBrk="1" hangingPunct="1"/>
            <a:r>
              <a:rPr lang="pt-BR" smtClean="0"/>
              <a:t>Macroglossia</a:t>
            </a:r>
          </a:p>
          <a:p>
            <a:pPr eaLnBrk="1" hangingPunct="1"/>
            <a:endParaRPr lang="pt-BR" smtClean="0"/>
          </a:p>
        </p:txBody>
      </p:sp>
      <p:pic>
        <p:nvPicPr>
          <p:cNvPr id="180228" name="Picture 5" descr="fig15-10"/>
          <p:cNvPicPr preferRelativeResize="0">
            <a:picLocks noChangeAspect="1" noChangeArrowheads="1"/>
          </p:cNvPicPr>
          <p:nvPr/>
        </p:nvPicPr>
        <p:blipFill>
          <a:blip r:embed="rId3" cstate="print"/>
          <a:srcRect b="4973"/>
          <a:stretch>
            <a:fillRect/>
          </a:stretch>
        </p:blipFill>
        <p:spPr bwMode="auto">
          <a:xfrm>
            <a:off x="4143375" y="1857375"/>
            <a:ext cx="4795838" cy="427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Elipse 4"/>
          <p:cNvSpPr/>
          <p:nvPr/>
        </p:nvSpPr>
        <p:spPr>
          <a:xfrm rot="1586206">
            <a:off x="5735638" y="2814638"/>
            <a:ext cx="500062" cy="21431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6" name="Elipse 5"/>
          <p:cNvSpPr/>
          <p:nvPr/>
        </p:nvSpPr>
        <p:spPr>
          <a:xfrm rot="994845">
            <a:off x="7194550" y="2219325"/>
            <a:ext cx="500063" cy="21431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381000" y="838200"/>
          <a:ext cx="3657600" cy="5638800"/>
        </p:xfrm>
        <a:graphic>
          <a:graphicData uri="http://schemas.openxmlformats.org/presentationml/2006/ole">
            <p:oleObj spid="_x0000_s1046" name="Foto do Photo Editor" r:id="rId4" imgW="4563112" imgH="7706801" progId="">
              <p:embed/>
            </p:oleObj>
          </a:graphicData>
        </a:graphic>
      </p:graphicFrame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5181600" y="609600"/>
          <a:ext cx="3559175" cy="5943600"/>
        </p:xfrm>
        <a:graphic>
          <a:graphicData uri="http://schemas.openxmlformats.org/presentationml/2006/ole">
            <p:oleObj spid="_x0000_s1047" name="Foto do Photo Editor" r:id="rId5" imgW="5334745" imgH="8419048" progId="">
              <p:embed/>
            </p:oleObj>
          </a:graphicData>
        </a:graphic>
      </p:graphicFrame>
      <p:sp>
        <p:nvSpPr>
          <p:cNvPr id="6148" name="CaixaDeTexto 4"/>
          <p:cNvSpPr txBox="1">
            <a:spLocks noChangeArrowheads="1"/>
          </p:cNvSpPr>
          <p:nvPr/>
        </p:nvSpPr>
        <p:spPr bwMode="auto">
          <a:xfrm>
            <a:off x="7051675" y="142875"/>
            <a:ext cx="877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>
                <a:latin typeface="Comic Sans MS" pitchFamily="66" charset="0"/>
              </a:rPr>
              <a:t>5 anos</a:t>
            </a:r>
          </a:p>
        </p:txBody>
      </p:sp>
      <p:sp>
        <p:nvSpPr>
          <p:cNvPr id="5" name="Elipse 4"/>
          <p:cNvSpPr/>
          <p:nvPr/>
        </p:nvSpPr>
        <p:spPr>
          <a:xfrm>
            <a:off x="7000875" y="1357313"/>
            <a:ext cx="571500" cy="2857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98438"/>
            <a:ext cx="8229600" cy="1143000"/>
          </a:xfrm>
        </p:spPr>
        <p:txBody>
          <a:bodyPr/>
          <a:lstStyle/>
          <a:p>
            <a:pPr eaLnBrk="1" hangingPunct="1"/>
            <a:r>
              <a:rPr lang="pt-BR" sz="3200" b="1" smtClean="0"/>
              <a:t>Quadro Clínico na Criança</a:t>
            </a:r>
            <a:br>
              <a:rPr lang="pt-BR" sz="3200" b="1" smtClean="0"/>
            </a:br>
            <a:r>
              <a:rPr lang="pt-BR" sz="3200" b="1" smtClean="0"/>
              <a:t>(a partir da primeira infância)</a:t>
            </a:r>
          </a:p>
        </p:txBody>
      </p:sp>
      <p:sp>
        <p:nvSpPr>
          <p:cNvPr id="181251" name="Text Box 3"/>
          <p:cNvSpPr txBox="1">
            <a:spLocks noChangeArrowheads="1"/>
          </p:cNvSpPr>
          <p:nvPr/>
        </p:nvSpPr>
        <p:spPr bwMode="auto">
          <a:xfrm>
            <a:off x="174625" y="1700213"/>
            <a:ext cx="8794750" cy="48196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pt-BR" sz="2400">
                <a:latin typeface="Calibri" pitchFamily="34" charset="0"/>
              </a:rPr>
              <a:t> </a:t>
            </a:r>
            <a:r>
              <a:rPr lang="pt-BR" sz="2400" b="1">
                <a:latin typeface="Calibri" pitchFamily="34" charset="0"/>
              </a:rPr>
              <a:t>Insidioso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</a:pPr>
            <a:endParaRPr lang="pt-BR" sz="2400" b="1">
              <a:latin typeface="Calibri" pitchFamily="34" charset="0"/>
            </a:endParaRP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pt-BR" sz="2400" b="1">
                <a:latin typeface="Calibri" pitchFamily="34" charset="0"/>
              </a:rPr>
              <a:t> Bócio (tireoidite de Hashimoto)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</a:pPr>
            <a:r>
              <a:rPr lang="pt-BR" sz="2400" b="1">
                <a:latin typeface="Calibri" pitchFamily="34" charset="0"/>
              </a:rPr>
              <a:t> 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pt-BR" sz="2400" b="1">
                <a:latin typeface="Calibri" pitchFamily="34" charset="0"/>
              </a:rPr>
              <a:t> Atraso na velocidade de crescimento, baixa estatura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</a:pPr>
            <a:endParaRPr lang="pt-BR" sz="2400" b="1">
              <a:latin typeface="Calibri" pitchFamily="34" charset="0"/>
            </a:endParaRP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pt-BR" sz="2400" b="1">
                <a:latin typeface="Calibri" pitchFamily="34" charset="0"/>
              </a:rPr>
              <a:t> Sobrepeso em relação à altura, mas raramente obesos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</a:pPr>
            <a:endParaRPr lang="pt-BR" sz="2400" b="1">
              <a:latin typeface="Calibri" pitchFamily="34" charset="0"/>
            </a:endParaRP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pt-BR" sz="2400" b="1">
                <a:latin typeface="Calibri" pitchFamily="34" charset="0"/>
              </a:rPr>
              <a:t> Atraso na dentição e idade óssea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pt-BR" sz="2400" b="1">
              <a:latin typeface="Calibri" pitchFamily="34" charset="0"/>
            </a:endParaRP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pt-BR" sz="2400" b="1">
                <a:latin typeface="Calibri" pitchFamily="34" charset="0"/>
              </a:rPr>
              <a:t> Letargia, intolerância ao frio, constipação, pele seca e edema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9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b="1" smtClean="0"/>
              <a:t>Ação Hormonal Celular </a:t>
            </a:r>
          </a:p>
        </p:txBody>
      </p:sp>
      <p:sp>
        <p:nvSpPr>
          <p:cNvPr id="147460" name="Retângulo 3"/>
          <p:cNvSpPr>
            <a:spLocks noChangeArrowheads="1"/>
          </p:cNvSpPr>
          <p:nvPr/>
        </p:nvSpPr>
        <p:spPr bwMode="auto">
          <a:xfrm>
            <a:off x="6143625" y="1438275"/>
            <a:ext cx="2643188" cy="506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pt-BR" sz="1700">
                <a:latin typeface="Calibri" pitchFamily="34" charset="0"/>
              </a:rPr>
              <a:t>T3 que entra na célula pode ser convertido em 3,3 T2 (diiodotironina) ou pode entrar no núcleo e se ligar ao receptor do hormônio tireoidiano. </a:t>
            </a:r>
          </a:p>
          <a:p>
            <a:pPr algn="just">
              <a:buFont typeface="Arial" pitchFamily="34" charset="0"/>
              <a:buChar char="•"/>
            </a:pPr>
            <a:r>
              <a:rPr lang="pt-BR" sz="1700">
                <a:latin typeface="Calibri" pitchFamily="34" charset="0"/>
              </a:rPr>
              <a:t>Outra fonte de T3 é da deiodinação do T4 dentro da célula. </a:t>
            </a:r>
          </a:p>
          <a:p>
            <a:pPr algn="just">
              <a:buFont typeface="Arial" pitchFamily="34" charset="0"/>
              <a:buChar char="•"/>
            </a:pPr>
            <a:r>
              <a:rPr lang="pt-BR" sz="1700">
                <a:latin typeface="Calibri" pitchFamily="34" charset="0"/>
              </a:rPr>
              <a:t>T3 se liga ao receptor como heterodímero, causando aumento ou diminuição da transcrição daquele gene-alvo e conseqüentemente aumentando ou diminuindo as proteínas que refletem os efeitos de T3. </a:t>
            </a:r>
          </a:p>
        </p:txBody>
      </p:sp>
      <p:pic>
        <p:nvPicPr>
          <p:cNvPr id="8" name="Picture 2" descr="\\lim25\suemimar\LIM 25-PC\Williams novo\CHAPTER 10 – THYROID PHYSIOLOGY AND DIAGNOSTIC EVALUATION OF PATIENTS WITH THYROID DISORDERS\Figure 10-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340768"/>
            <a:ext cx="5400600" cy="50855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142875" y="869950"/>
            <a:ext cx="8023225" cy="5559425"/>
            <a:chOff x="-14" y="110"/>
            <a:chExt cx="5054" cy="3502"/>
          </a:xfrm>
        </p:grpSpPr>
        <p:pic>
          <p:nvPicPr>
            <p:cNvPr id="183302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24" y="110"/>
              <a:ext cx="4416" cy="3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3303" name="Text Box 8"/>
            <p:cNvSpPr txBox="1">
              <a:spLocks noChangeArrowheads="1"/>
            </p:cNvSpPr>
            <p:nvPr/>
          </p:nvSpPr>
          <p:spPr bwMode="auto">
            <a:xfrm>
              <a:off x="-14" y="538"/>
              <a:ext cx="1488" cy="280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pt-BR" sz="2200" b="1">
                  <a:latin typeface="Calibri" pitchFamily="34" charset="0"/>
                </a:rPr>
                <a:t>Reflexo Aquileo</a:t>
              </a:r>
            </a:p>
            <a:p>
              <a:pPr algn="r"/>
              <a:r>
                <a:rPr lang="pt-BR" sz="2200" b="1">
                  <a:latin typeface="Calibri" pitchFamily="34" charset="0"/>
                </a:rPr>
                <a:t>Pele Seca</a:t>
              </a:r>
            </a:p>
            <a:p>
              <a:pPr algn="r"/>
              <a:r>
                <a:rPr lang="pt-BR" sz="2200" b="1">
                  <a:latin typeface="Calibri" pitchFamily="34" charset="0"/>
                </a:rPr>
                <a:t>Intolerância Frio</a:t>
              </a:r>
            </a:p>
            <a:p>
              <a:pPr algn="r"/>
              <a:r>
                <a:rPr lang="pt-BR" sz="2200" b="1">
                  <a:latin typeface="Calibri" pitchFamily="34" charset="0"/>
                </a:rPr>
                <a:t>Edema</a:t>
              </a:r>
            </a:p>
            <a:p>
              <a:pPr algn="r"/>
              <a:r>
                <a:rPr lang="pt-BR" sz="2200" b="1">
                  <a:latin typeface="Calibri" pitchFamily="34" charset="0"/>
                </a:rPr>
                <a:t>Freq. cardíaca</a:t>
              </a:r>
            </a:p>
            <a:p>
              <a:pPr algn="r"/>
              <a:r>
                <a:rPr lang="pt-BR" sz="2200" b="1">
                  <a:latin typeface="Calibri" pitchFamily="34" charset="0"/>
                </a:rPr>
                <a:t>Sudorese</a:t>
              </a:r>
            </a:p>
            <a:p>
              <a:pPr algn="r"/>
              <a:r>
                <a:rPr lang="pt-BR" sz="2200" b="1">
                  <a:latin typeface="Calibri" pitchFamily="34" charset="0"/>
                </a:rPr>
                <a:t>Peso</a:t>
              </a:r>
            </a:p>
            <a:p>
              <a:pPr algn="r"/>
              <a:r>
                <a:rPr lang="pt-BR" sz="2200" b="1">
                  <a:latin typeface="Calibri" pitchFamily="34" charset="0"/>
                </a:rPr>
                <a:t>Parestesia</a:t>
              </a:r>
            </a:p>
            <a:p>
              <a:pPr algn="r"/>
              <a:r>
                <a:rPr lang="pt-BR" sz="2200" b="1">
                  <a:latin typeface="Calibri" pitchFamily="34" charset="0"/>
                </a:rPr>
                <a:t>Pele fria</a:t>
              </a:r>
            </a:p>
            <a:p>
              <a:pPr algn="r"/>
              <a:r>
                <a:rPr lang="pt-BR" sz="2200" b="1">
                  <a:latin typeface="Calibri" pitchFamily="34" charset="0"/>
                </a:rPr>
                <a:t>Constipação</a:t>
              </a:r>
            </a:p>
            <a:p>
              <a:pPr algn="r"/>
              <a:r>
                <a:rPr lang="pt-BR" sz="2200" b="1">
                  <a:latin typeface="Calibri" pitchFamily="34" charset="0"/>
                </a:rPr>
                <a:t>Lentificação</a:t>
              </a:r>
            </a:p>
            <a:p>
              <a:pPr algn="r"/>
              <a:r>
                <a:rPr lang="pt-BR" sz="2200" b="1">
                  <a:latin typeface="Calibri" pitchFamily="34" charset="0"/>
                </a:rPr>
                <a:t>Rouquidão</a:t>
              </a:r>
            </a:p>
            <a:p>
              <a:pPr algn="r"/>
              <a:r>
                <a:rPr lang="pt-BR" sz="2200" b="1">
                  <a:latin typeface="Calibri" pitchFamily="34" charset="0"/>
                </a:rPr>
                <a:t>Audição</a:t>
              </a:r>
            </a:p>
          </p:txBody>
        </p:sp>
      </p:grpSp>
      <p:sp>
        <p:nvSpPr>
          <p:cNvPr id="183299" name="Text Box 5"/>
          <p:cNvSpPr txBox="1">
            <a:spLocks noChangeArrowheads="1"/>
          </p:cNvSpPr>
          <p:nvPr/>
        </p:nvSpPr>
        <p:spPr bwMode="auto">
          <a:xfrm>
            <a:off x="4724400" y="6678613"/>
            <a:ext cx="441960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hangingPunct="0">
              <a:lnSpc>
                <a:spcPct val="97000"/>
              </a:lnSpc>
              <a:buClr>
                <a:srgbClr val="000000"/>
              </a:buClr>
              <a:buSzPct val="45000"/>
              <a:buFont typeface="StarSymbol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GB" sz="1200" b="1">
                <a:solidFill>
                  <a:srgbClr val="000000"/>
                </a:solidFill>
                <a:latin typeface="Calibri" pitchFamily="34" charset="0"/>
              </a:rPr>
              <a:t>Zulewski, H. et al. J Clin Endocrinol Metab 1997;82:771-776</a:t>
            </a:r>
          </a:p>
        </p:txBody>
      </p:sp>
      <p:sp>
        <p:nvSpPr>
          <p:cNvPr id="183300" name="Text Box 6"/>
          <p:cNvSpPr txBox="1">
            <a:spLocks noChangeArrowheads="1"/>
          </p:cNvSpPr>
          <p:nvPr/>
        </p:nvSpPr>
        <p:spPr bwMode="auto">
          <a:xfrm>
            <a:off x="76200" y="6348413"/>
            <a:ext cx="7569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>
                <a:latin typeface="Calibri" pitchFamily="34" charset="0"/>
              </a:rPr>
              <a:t>Mulher &lt; 55 anos,  Hipotiroidismo &gt;5; eutiroidismo; &lt;3; intermediário: 3-5</a:t>
            </a:r>
          </a:p>
        </p:txBody>
      </p:sp>
      <p:sp>
        <p:nvSpPr>
          <p:cNvPr id="183301" name="Título 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pt-BR" b="1" smtClean="0"/>
              <a:t>Quadro Clínico no Adulto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b="1" smtClean="0"/>
              <a:t>Diagnóstico Diferencial</a:t>
            </a:r>
          </a:p>
        </p:txBody>
      </p:sp>
      <p:sp>
        <p:nvSpPr>
          <p:cNvPr id="184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31975"/>
            <a:ext cx="8229600" cy="4525963"/>
          </a:xfrm>
        </p:spPr>
        <p:txBody>
          <a:bodyPr/>
          <a:lstStyle/>
          <a:p>
            <a:pPr eaLnBrk="1" hangingPunct="1"/>
            <a:r>
              <a:rPr lang="pt-BR" smtClean="0"/>
              <a:t>Sobrepeso, obesidade</a:t>
            </a:r>
          </a:p>
          <a:p>
            <a:pPr eaLnBrk="1" hangingPunct="1"/>
            <a:r>
              <a:rPr lang="pt-BR" smtClean="0"/>
              <a:t>Depressão, demência</a:t>
            </a:r>
          </a:p>
          <a:p>
            <a:pPr eaLnBrk="1" hangingPunct="1"/>
            <a:r>
              <a:rPr lang="pt-BR" smtClean="0"/>
              <a:t>Insuficiência renal crônica</a:t>
            </a:r>
          </a:p>
          <a:p>
            <a:pPr eaLnBrk="1" hangingPunct="1">
              <a:buFontTx/>
              <a:buNone/>
            </a:pPr>
            <a:endParaRPr lang="pt-BR" smtClean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4294967295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14313"/>
            <a:ext cx="8229600" cy="1143000"/>
          </a:xfrm>
        </p:spPr>
        <p:txBody>
          <a:bodyPr/>
          <a:lstStyle/>
          <a:p>
            <a:pPr eaLnBrk="1" hangingPunct="1"/>
            <a:r>
              <a:rPr lang="pt-BR" sz="3600" b="1" smtClean="0"/>
              <a:t>Hipotireoidismo Primário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9063" y="1519238"/>
            <a:ext cx="8932862" cy="4624387"/>
          </a:xfrm>
        </p:spPr>
        <p:txBody>
          <a:bodyPr rtlCol="0">
            <a:normAutofit fontScale="70000" lnSpcReduction="20000"/>
          </a:bodyPr>
          <a:lstStyle/>
          <a:p>
            <a:pPr>
              <a:lnSpc>
                <a:spcPct val="125000"/>
              </a:lnSpc>
              <a:defRPr/>
            </a:pPr>
            <a:r>
              <a:rPr lang="pt-BR" sz="3300" dirty="0" smtClean="0">
                <a:latin typeface="Arial" pitchFamily="34" charset="0"/>
                <a:cs typeface="Arial" pitchFamily="34" charset="0"/>
              </a:rPr>
              <a:t>Mais comum: 99%</a:t>
            </a:r>
          </a:p>
          <a:p>
            <a:pPr>
              <a:lnSpc>
                <a:spcPct val="125000"/>
              </a:lnSpc>
              <a:defRPr/>
            </a:pPr>
            <a:r>
              <a:rPr lang="pt-BR" sz="3300" dirty="0" smtClean="0">
                <a:latin typeface="Arial" pitchFamily="34" charset="0"/>
                <a:cs typeface="Arial" pitchFamily="34" charset="0"/>
              </a:rPr>
              <a:t>Tireoidite crônica </a:t>
            </a:r>
            <a:r>
              <a:rPr lang="pt-BR" sz="3300" dirty="0" err="1" smtClean="0">
                <a:latin typeface="Arial" pitchFamily="34" charset="0"/>
                <a:cs typeface="Arial" pitchFamily="34" charset="0"/>
              </a:rPr>
              <a:t>linfocítica</a:t>
            </a:r>
            <a:r>
              <a:rPr lang="pt-BR" sz="3300" dirty="0" smtClean="0">
                <a:latin typeface="Arial" pitchFamily="34" charset="0"/>
                <a:cs typeface="Arial" pitchFamily="34" charset="0"/>
              </a:rPr>
              <a:t> = tireoidite de Hashimoto</a:t>
            </a:r>
          </a:p>
          <a:p>
            <a:pPr>
              <a:lnSpc>
                <a:spcPct val="125000"/>
              </a:lnSpc>
              <a:defRPr/>
            </a:pPr>
            <a:r>
              <a:rPr lang="pt-BR" sz="3300" dirty="0" smtClean="0">
                <a:latin typeface="Arial" pitchFamily="34" charset="0"/>
                <a:cs typeface="Arial" pitchFamily="34" charset="0"/>
              </a:rPr>
              <a:t>Doença </a:t>
            </a:r>
            <a:r>
              <a:rPr lang="pt-BR" sz="3300" dirty="0" err="1" smtClean="0">
                <a:latin typeface="Arial" pitchFamily="34" charset="0"/>
                <a:cs typeface="Arial" pitchFamily="34" charset="0"/>
              </a:rPr>
              <a:t>autoimune</a:t>
            </a:r>
            <a:r>
              <a:rPr lang="pt-BR" sz="3300" dirty="0" smtClean="0">
                <a:latin typeface="Arial" pitchFamily="34" charset="0"/>
                <a:cs typeface="Arial" pitchFamily="34" charset="0"/>
              </a:rPr>
              <a:t> caracterizada por infiltrado </a:t>
            </a:r>
            <a:r>
              <a:rPr lang="pt-BR" sz="3300" dirty="0" err="1" smtClean="0">
                <a:latin typeface="Arial" pitchFamily="34" charset="0"/>
                <a:cs typeface="Arial" pitchFamily="34" charset="0"/>
              </a:rPr>
              <a:t>linfocítico</a:t>
            </a:r>
            <a:r>
              <a:rPr lang="pt-BR" sz="3300" dirty="0" smtClean="0">
                <a:latin typeface="Arial" pitchFamily="34" charset="0"/>
                <a:cs typeface="Arial" pitchFamily="34" charset="0"/>
              </a:rPr>
              <a:t> e fibrose. </a:t>
            </a:r>
          </a:p>
          <a:p>
            <a:pPr>
              <a:lnSpc>
                <a:spcPct val="125000"/>
              </a:lnSpc>
              <a:defRPr/>
            </a:pPr>
            <a:r>
              <a:rPr lang="pt-BR" sz="3300" dirty="0" smtClean="0">
                <a:latin typeface="Arial" pitchFamily="34" charset="0"/>
                <a:cs typeface="Arial" pitchFamily="34" charset="0"/>
              </a:rPr>
              <a:t>Característica: anticorpos </a:t>
            </a:r>
            <a:r>
              <a:rPr lang="pt-BR" sz="3300" dirty="0" err="1" smtClean="0">
                <a:latin typeface="Arial" pitchFamily="34" charset="0"/>
                <a:cs typeface="Arial" pitchFamily="34" charset="0"/>
              </a:rPr>
              <a:t>antitireoidianos</a:t>
            </a:r>
            <a:r>
              <a:rPr lang="pt-BR" sz="3300" dirty="0" smtClean="0">
                <a:latin typeface="Arial" pitchFamily="34" charset="0"/>
                <a:cs typeface="Arial" pitchFamily="34" charset="0"/>
              </a:rPr>
              <a:t> circulantes:</a:t>
            </a:r>
          </a:p>
          <a:p>
            <a:pPr>
              <a:lnSpc>
                <a:spcPct val="125000"/>
              </a:lnSpc>
              <a:buNone/>
              <a:defRPr/>
            </a:pPr>
            <a:r>
              <a:rPr lang="pt-BR" sz="33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pt-BR" sz="3300" dirty="0" err="1" smtClean="0">
                <a:latin typeface="Arial" pitchFamily="34" charset="0"/>
                <a:cs typeface="Arial" pitchFamily="34" charset="0"/>
              </a:rPr>
              <a:t>anti-TPO</a:t>
            </a:r>
            <a:r>
              <a:rPr lang="pt-BR" sz="33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pt-BR" sz="3300" dirty="0" err="1" smtClean="0">
                <a:latin typeface="Arial" pitchFamily="34" charset="0"/>
                <a:cs typeface="Arial" pitchFamily="34" charset="0"/>
              </a:rPr>
              <a:t>anti-tireoperoxidase</a:t>
            </a:r>
            <a:r>
              <a:rPr lang="pt-BR" sz="3300" dirty="0" smtClean="0">
                <a:latin typeface="Arial" pitchFamily="34" charset="0"/>
                <a:cs typeface="Arial" pitchFamily="34" charset="0"/>
              </a:rPr>
              <a:t> ++</a:t>
            </a:r>
          </a:p>
          <a:p>
            <a:pPr>
              <a:lnSpc>
                <a:spcPct val="125000"/>
              </a:lnSpc>
              <a:buNone/>
              <a:defRPr/>
            </a:pPr>
            <a:r>
              <a:rPr lang="pt-BR" sz="33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pt-BR" sz="3300" dirty="0" err="1" smtClean="0">
                <a:latin typeface="Arial" pitchFamily="34" charset="0"/>
                <a:cs typeface="Arial" pitchFamily="34" charset="0"/>
              </a:rPr>
              <a:t>anti-TG</a:t>
            </a:r>
            <a:r>
              <a:rPr lang="pt-BR" sz="33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pt-BR" sz="3300" dirty="0" err="1" smtClean="0">
                <a:latin typeface="Arial" pitchFamily="34" charset="0"/>
                <a:cs typeface="Arial" pitchFamily="34" charset="0"/>
              </a:rPr>
              <a:t>anti-tireoglobulina</a:t>
            </a:r>
            <a:r>
              <a:rPr lang="pt-BR" sz="3300" dirty="0" smtClean="0">
                <a:latin typeface="Arial" pitchFamily="34" charset="0"/>
                <a:cs typeface="Arial" pitchFamily="34" charset="0"/>
              </a:rPr>
              <a:t> +</a:t>
            </a:r>
          </a:p>
          <a:p>
            <a:pPr>
              <a:lnSpc>
                <a:spcPct val="125000"/>
              </a:lnSpc>
              <a:defRPr/>
            </a:pPr>
            <a:r>
              <a:rPr lang="pt-BR" sz="3300" dirty="0" smtClean="0">
                <a:latin typeface="Arial" pitchFamily="34" charset="0"/>
                <a:cs typeface="Arial" pitchFamily="34" charset="0"/>
              </a:rPr>
              <a:t>Predisposição genética</a:t>
            </a:r>
          </a:p>
          <a:p>
            <a:pPr>
              <a:lnSpc>
                <a:spcPct val="125000"/>
              </a:lnSpc>
              <a:defRPr/>
            </a:pPr>
            <a:r>
              <a:rPr lang="pt-BR" sz="3300" dirty="0" smtClean="0">
                <a:latin typeface="Arial" pitchFamily="34" charset="0"/>
                <a:cs typeface="Arial" pitchFamily="34" charset="0"/>
              </a:rPr>
              <a:t>Ocorre com outras doenças auto-imunes e </a:t>
            </a:r>
            <a:r>
              <a:rPr lang="pt-BR" sz="3300" dirty="0" err="1" smtClean="0">
                <a:latin typeface="Arial" pitchFamily="34" charset="0"/>
                <a:cs typeface="Arial" pitchFamily="34" charset="0"/>
              </a:rPr>
              <a:t>cromossomopatias</a:t>
            </a:r>
            <a:endParaRPr lang="pt-BR" sz="33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25000"/>
              </a:lnSpc>
              <a:defRPr/>
            </a:pPr>
            <a:r>
              <a:rPr lang="pt-BR" sz="3300" dirty="0" smtClean="0">
                <a:latin typeface="Arial" pitchFamily="34" charset="0"/>
                <a:cs typeface="Arial" pitchFamily="34" charset="0"/>
              </a:rPr>
              <a:t>10F:1M</a:t>
            </a:r>
          </a:p>
          <a:p>
            <a:pPr lvl="1" eaLnBrk="1" fontAlgn="auto" hangingPunct="1">
              <a:lnSpc>
                <a:spcPct val="125000"/>
              </a:lnSpc>
              <a:spcAft>
                <a:spcPts val="0"/>
              </a:spcAft>
              <a:buFont typeface="Wingdings" pitchFamily="2" charset="2"/>
              <a:buChar char="§"/>
              <a:defRPr/>
            </a:pPr>
            <a:endParaRPr lang="pt-BR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z="4000" b="1" smtClean="0"/>
              <a:t>Hipotireoidismo Central</a:t>
            </a:r>
          </a:p>
        </p:txBody>
      </p:sp>
      <p:sp>
        <p:nvSpPr>
          <p:cNvPr id="186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25000"/>
              </a:lnSpc>
            </a:pPr>
            <a:r>
              <a:rPr lang="pt-BR" smtClean="0"/>
              <a:t>Alteração congênita: defeito genético de desenvolvimento: PROP-1, PIT-1</a:t>
            </a:r>
          </a:p>
          <a:p>
            <a:pPr eaLnBrk="1" hangingPunct="1">
              <a:lnSpc>
                <a:spcPct val="125000"/>
              </a:lnSpc>
            </a:pPr>
            <a:r>
              <a:rPr lang="pt-BR" smtClean="0"/>
              <a:t>Alteração adquirida</a:t>
            </a:r>
          </a:p>
          <a:p>
            <a:pPr eaLnBrk="1" hangingPunct="1">
              <a:lnSpc>
                <a:spcPct val="125000"/>
              </a:lnSpc>
            </a:pPr>
            <a:endParaRPr lang="pt-BR" smtClean="0"/>
          </a:p>
          <a:p>
            <a:pPr lvl="1" eaLnBrk="1" hangingPunct="1">
              <a:lnSpc>
                <a:spcPct val="125000"/>
              </a:lnSpc>
            </a:pPr>
            <a:r>
              <a:rPr lang="pt-BR" smtClean="0"/>
              <a:t>Associação com outras deficiências hipotálamo-hipofisárias.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ChangeArrowheads="1"/>
          </p:cNvSpPr>
          <p:nvPr/>
        </p:nvSpPr>
        <p:spPr bwMode="auto">
          <a:xfrm>
            <a:off x="669925" y="4143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/>
            <a:r>
              <a:rPr lang="pt-BR" sz="4000" b="1" dirty="0">
                <a:latin typeface="Calibri" pitchFamily="34" charset="0"/>
              </a:rPr>
              <a:t>Diagnóstico Laboratorial</a:t>
            </a:r>
          </a:p>
        </p:txBody>
      </p:sp>
      <p:sp>
        <p:nvSpPr>
          <p:cNvPr id="187395" name="Text Box 3"/>
          <p:cNvSpPr txBox="1">
            <a:spLocks noChangeArrowheads="1"/>
          </p:cNvSpPr>
          <p:nvPr/>
        </p:nvSpPr>
        <p:spPr bwMode="auto">
          <a:xfrm>
            <a:off x="358775" y="2063750"/>
            <a:ext cx="8856663" cy="387798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pt-BR" sz="2400" b="1" dirty="0">
                <a:latin typeface="Calibri" pitchFamily="34" charset="0"/>
              </a:rPr>
              <a:t>Hipotireoidismo Primário: TSH </a:t>
            </a:r>
            <a:r>
              <a:rPr lang="pt-BR" sz="2400" b="1" dirty="0">
                <a:latin typeface="Calibri" pitchFamily="34" charset="0"/>
                <a:sym typeface="Symbol" pitchFamily="18" charset="2"/>
              </a:rPr>
              <a:t> e T4 </a:t>
            </a:r>
          </a:p>
          <a:p>
            <a:pPr marL="342900" indent="-342900">
              <a:lnSpc>
                <a:spcPct val="150000"/>
              </a:lnSpc>
            </a:pPr>
            <a:r>
              <a:rPr lang="pt-BR" sz="2000" dirty="0">
                <a:latin typeface="Calibri" pitchFamily="34" charset="0"/>
                <a:sym typeface="Symbol" pitchFamily="18" charset="2"/>
              </a:rPr>
              <a:t>	</a:t>
            </a:r>
            <a:r>
              <a:rPr lang="pt-BR" sz="2400" dirty="0">
                <a:latin typeface="Calibri" pitchFamily="34" charset="0"/>
                <a:sym typeface="Symbol" pitchFamily="18" charset="2"/>
              </a:rPr>
              <a:t>Anticorpos </a:t>
            </a:r>
            <a:r>
              <a:rPr lang="pt-BR" sz="2400" dirty="0" err="1">
                <a:latin typeface="Calibri" pitchFamily="34" charset="0"/>
                <a:sym typeface="Symbol" pitchFamily="18" charset="2"/>
              </a:rPr>
              <a:t>anti-TPO</a:t>
            </a:r>
            <a:r>
              <a:rPr lang="pt-BR" sz="2400" dirty="0">
                <a:latin typeface="Calibri" pitchFamily="34" charset="0"/>
                <a:sym typeface="Symbol" pitchFamily="18" charset="2"/>
              </a:rPr>
              <a:t> + na tireoidite auto-imune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endParaRPr lang="pt-BR" sz="2000" dirty="0">
              <a:latin typeface="Calibri" pitchFamily="34" charset="0"/>
              <a:sym typeface="Symbol" pitchFamily="18" charset="2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pt-BR" sz="2400" b="1" dirty="0">
                <a:latin typeface="Calibri" pitchFamily="34" charset="0"/>
                <a:sym typeface="Symbol" pitchFamily="18" charset="2"/>
              </a:rPr>
              <a:t>Hipotireoidismo Central: TSH normal ou </a:t>
            </a:r>
            <a:r>
              <a:rPr lang="pt-BR" b="1" dirty="0">
                <a:latin typeface="Calibri" pitchFamily="34" charset="0"/>
                <a:sym typeface="Symbol" pitchFamily="18" charset="2"/>
              </a:rPr>
              <a:t></a:t>
            </a:r>
            <a:r>
              <a:rPr lang="pt-BR" dirty="0">
                <a:latin typeface="Calibri" pitchFamily="34" charset="0"/>
                <a:sym typeface="Symbol" pitchFamily="18" charset="2"/>
              </a:rPr>
              <a:t> </a:t>
            </a:r>
            <a:r>
              <a:rPr lang="pt-BR" sz="2400" b="1" dirty="0">
                <a:latin typeface="Calibri" pitchFamily="34" charset="0"/>
                <a:sym typeface="Symbol" pitchFamily="18" charset="2"/>
              </a:rPr>
              <a:t>e T4 </a:t>
            </a:r>
            <a:r>
              <a:rPr lang="pt-BR" sz="2400" b="1" dirty="0" smtClean="0">
                <a:latin typeface="Calibri" pitchFamily="34" charset="0"/>
                <a:sym typeface="Symbol" pitchFamily="18" charset="2"/>
              </a:rPr>
              <a:t>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endParaRPr lang="en-US" sz="2400" b="1" dirty="0" smtClean="0">
              <a:latin typeface="Calibri" pitchFamily="34" charset="0"/>
              <a:sym typeface="Symbol" pitchFamily="18" charset="2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b="1" dirty="0" err="1" smtClean="0">
                <a:latin typeface="Calibri" pitchFamily="34" charset="0"/>
                <a:sym typeface="Symbol" pitchFamily="18" charset="2"/>
              </a:rPr>
              <a:t>Ultrassonografia</a:t>
            </a:r>
            <a:r>
              <a:rPr lang="en-US" sz="2400" b="1" dirty="0" smtClean="0">
                <a:latin typeface="Calibri" pitchFamily="34" charset="0"/>
                <a:sym typeface="Symbol" pitchFamily="18" charset="2"/>
              </a:rPr>
              <a:t>: </a:t>
            </a:r>
            <a:r>
              <a:rPr lang="en-US" sz="2400" b="1" dirty="0" err="1" smtClean="0">
                <a:latin typeface="Calibri" pitchFamily="34" charset="0"/>
                <a:sym typeface="Symbol" pitchFamily="18" charset="2"/>
              </a:rPr>
              <a:t>auxilia</a:t>
            </a:r>
            <a:r>
              <a:rPr lang="en-US" sz="2400" b="1" dirty="0" smtClean="0">
                <a:latin typeface="Calibri" pitchFamily="34" charset="0"/>
                <a:sym typeface="Symbol" pitchFamily="18" charset="2"/>
              </a:rPr>
              <a:t> </a:t>
            </a:r>
            <a:r>
              <a:rPr lang="en-US" sz="2400" b="1" dirty="0" err="1" smtClean="0">
                <a:latin typeface="Calibri" pitchFamily="34" charset="0"/>
                <a:sym typeface="Symbol" pitchFamily="18" charset="2"/>
              </a:rPr>
              <a:t>pouco</a:t>
            </a:r>
            <a:endParaRPr lang="en-US" sz="2400" b="1" dirty="0" smtClean="0">
              <a:latin typeface="Calibri" pitchFamily="34" charset="0"/>
              <a:sym typeface="Symbol" pitchFamily="18" charset="2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b="1" dirty="0" err="1" smtClean="0">
                <a:latin typeface="Calibri" pitchFamily="34" charset="0"/>
                <a:sym typeface="Symbol" pitchFamily="18" charset="2"/>
              </a:rPr>
              <a:t>Cintilografia</a:t>
            </a:r>
            <a:r>
              <a:rPr lang="en-US" sz="2400" b="1" dirty="0" smtClean="0">
                <a:latin typeface="Calibri" pitchFamily="34" charset="0"/>
                <a:sym typeface="Symbol" pitchFamily="18" charset="2"/>
              </a:rPr>
              <a:t>: </a:t>
            </a:r>
            <a:r>
              <a:rPr lang="en-US" sz="2400" b="1" dirty="0" err="1" smtClean="0">
                <a:latin typeface="Calibri" pitchFamily="34" charset="0"/>
                <a:sym typeface="Symbol" pitchFamily="18" charset="2"/>
              </a:rPr>
              <a:t>sem</a:t>
            </a:r>
            <a:r>
              <a:rPr lang="en-US" sz="2400" b="1" dirty="0" smtClean="0">
                <a:latin typeface="Calibri" pitchFamily="34" charset="0"/>
                <a:sym typeface="Symbol" pitchFamily="18" charset="2"/>
              </a:rPr>
              <a:t> </a:t>
            </a:r>
            <a:r>
              <a:rPr lang="en-US" sz="2400" b="1" dirty="0" err="1" smtClean="0">
                <a:latin typeface="Calibri" pitchFamily="34" charset="0"/>
                <a:sym typeface="Symbol" pitchFamily="18" charset="2"/>
              </a:rPr>
              <a:t>utilidade</a:t>
            </a:r>
            <a:endParaRPr lang="pt-BR" sz="2400" b="1" dirty="0">
              <a:latin typeface="Calibri" pitchFamily="34" charset="0"/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USG </a:t>
            </a:r>
            <a:r>
              <a:rPr lang="en-US" dirty="0" err="1" smtClean="0"/>
              <a:t>tireoidite</a:t>
            </a:r>
            <a:r>
              <a:rPr lang="en-US" dirty="0" smtClean="0"/>
              <a:t> de Hashimoto</a:t>
            </a:r>
            <a:endParaRPr lang="pt-BR" dirty="0"/>
          </a:p>
        </p:txBody>
      </p:sp>
      <p:pic>
        <p:nvPicPr>
          <p:cNvPr id="267266" name="Picture 2"/>
          <p:cNvPicPr>
            <a:picLocks noChangeAspect="1" noChangeArrowheads="1"/>
          </p:cNvPicPr>
          <p:nvPr/>
        </p:nvPicPr>
        <p:blipFill>
          <a:blip r:embed="rId3" cstate="print"/>
          <a:srcRect t="7076" b="6195"/>
          <a:stretch>
            <a:fillRect/>
          </a:stretch>
        </p:blipFill>
        <p:spPr bwMode="auto">
          <a:xfrm>
            <a:off x="3982889" y="2060848"/>
            <a:ext cx="4981599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7267" name="Picture 3"/>
          <p:cNvPicPr>
            <a:picLocks noChangeAspect="1" noChangeArrowheads="1"/>
          </p:cNvPicPr>
          <p:nvPr/>
        </p:nvPicPr>
        <p:blipFill>
          <a:blip r:embed="rId4" cstate="print"/>
          <a:srcRect t="7875"/>
          <a:stretch>
            <a:fillRect/>
          </a:stretch>
        </p:blipFill>
        <p:spPr bwMode="auto">
          <a:xfrm>
            <a:off x="0" y="2060848"/>
            <a:ext cx="4649492" cy="321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aixaDeTexto 5"/>
          <p:cNvSpPr txBox="1"/>
          <p:nvPr/>
        </p:nvSpPr>
        <p:spPr>
          <a:xfrm>
            <a:off x="1907704" y="5373216"/>
            <a:ext cx="883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Normal</a:t>
            </a:r>
            <a:endParaRPr lang="pt-BR" dirty="0"/>
          </a:p>
        </p:txBody>
      </p:sp>
      <p:sp>
        <p:nvSpPr>
          <p:cNvPr id="7" name="CaixaDeTexto 6"/>
          <p:cNvSpPr txBox="1"/>
          <p:nvPr/>
        </p:nvSpPr>
        <p:spPr>
          <a:xfrm>
            <a:off x="5581624" y="5373216"/>
            <a:ext cx="2446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Tireoidite</a:t>
            </a:r>
            <a:r>
              <a:rPr lang="en-US" dirty="0" smtClean="0"/>
              <a:t> de Hashimoto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pt-BR" b="1" smtClean="0"/>
              <a:t>Clínica x Bioquímica</a:t>
            </a:r>
          </a:p>
        </p:txBody>
      </p:sp>
      <p:sp>
        <p:nvSpPr>
          <p:cNvPr id="18841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95536" y="1600200"/>
            <a:ext cx="8229600" cy="4781550"/>
          </a:xfrm>
        </p:spPr>
        <p:txBody>
          <a:bodyPr/>
          <a:lstStyle/>
          <a:p>
            <a:pPr marL="0" indent="0" algn="just" eaLnBrk="1" hangingPunct="1">
              <a:lnSpc>
                <a:spcPct val="80000"/>
              </a:lnSpc>
              <a:buFont typeface="Wingdings" pitchFamily="2" charset="2"/>
              <a:buChar char="Ø"/>
            </a:pPr>
            <a:endParaRPr lang="pt-BR" sz="2400" b="1" smtClean="0"/>
          </a:p>
          <a:p>
            <a:pPr marL="0" indent="0" algn="ctr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pt-BR" sz="2800" b="1" smtClean="0"/>
              <a:t>Alguns pacientes com hipotireoidismo bioquímico grave exibem sinais clínicos amenos e vice-versa.</a:t>
            </a: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</a:pPr>
            <a:endParaRPr lang="pt-BR" sz="2400" b="1" smtClean="0"/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pt-BR" sz="2600" b="1" smtClean="0"/>
              <a:t>Hipotireoidismo subclínico  (TSH </a:t>
            </a:r>
            <a:r>
              <a:rPr lang="pt-BR" sz="2600" b="1" smtClean="0">
                <a:sym typeface="Symbol" pitchFamily="18" charset="2"/>
              </a:rPr>
              <a:t> e T4 normal)</a:t>
            </a:r>
          </a:p>
          <a:p>
            <a:pPr marL="0" indent="0" algn="ctr" eaLnBrk="1" hangingPunct="1">
              <a:lnSpc>
                <a:spcPct val="80000"/>
              </a:lnSpc>
              <a:buFontTx/>
              <a:buNone/>
            </a:pPr>
            <a:endParaRPr lang="pt-BR" sz="2400" b="1" smtClean="0">
              <a:sym typeface="Symbol" pitchFamily="18" charset="2"/>
            </a:endParaRPr>
          </a:p>
          <a:p>
            <a:pPr marL="0" indent="0" algn="ctr" eaLnBrk="1" hangingPunct="1">
              <a:lnSpc>
                <a:spcPct val="80000"/>
              </a:lnSpc>
              <a:buFontTx/>
              <a:buNone/>
            </a:pPr>
            <a:endParaRPr lang="pt-BR" sz="2400" b="1" smtClean="0">
              <a:sym typeface="Symbol" pitchFamily="18" charset="2"/>
            </a:endParaRPr>
          </a:p>
          <a:p>
            <a:pPr marL="0" indent="0" algn="ctr" eaLnBrk="1" hangingPunct="1">
              <a:lnSpc>
                <a:spcPct val="80000"/>
              </a:lnSpc>
              <a:buFontTx/>
              <a:buNone/>
            </a:pPr>
            <a:r>
              <a:rPr lang="pt-BR" sz="2600" b="1" smtClean="0">
                <a:sym typeface="Symbol" pitchFamily="18" charset="2"/>
              </a:rPr>
              <a:t>Hipotireoidismo leve </a:t>
            </a:r>
            <a:r>
              <a:rPr lang="pt-BR" sz="2600" b="1" smtClean="0"/>
              <a:t>(TSH </a:t>
            </a:r>
            <a:r>
              <a:rPr lang="pt-BR" sz="2600" b="1" smtClean="0">
                <a:sym typeface="Symbol" pitchFamily="18" charset="2"/>
              </a:rPr>
              <a:t> e T4 )</a:t>
            </a:r>
          </a:p>
          <a:p>
            <a:pPr marL="0" indent="0" algn="ctr" eaLnBrk="1" hangingPunct="1">
              <a:lnSpc>
                <a:spcPct val="80000"/>
              </a:lnSpc>
              <a:buFontTx/>
              <a:buNone/>
            </a:pPr>
            <a:endParaRPr lang="pt-BR" sz="2400" b="1" smtClean="0">
              <a:sym typeface="Symbol" pitchFamily="18" charset="2"/>
            </a:endParaRPr>
          </a:p>
          <a:p>
            <a:pPr marL="0" indent="0" algn="ctr" eaLnBrk="1" hangingPunct="1">
              <a:lnSpc>
                <a:spcPct val="80000"/>
              </a:lnSpc>
              <a:buFontTx/>
              <a:buNone/>
            </a:pPr>
            <a:endParaRPr lang="pt-BR" sz="2400" b="1" smtClean="0">
              <a:sym typeface="Symbol" pitchFamily="18" charset="2"/>
            </a:endParaRPr>
          </a:p>
          <a:p>
            <a:pPr marL="0" indent="0" algn="ctr" eaLnBrk="1" hangingPunct="1">
              <a:lnSpc>
                <a:spcPct val="80000"/>
              </a:lnSpc>
              <a:buFontTx/>
              <a:buNone/>
            </a:pPr>
            <a:r>
              <a:rPr lang="pt-BR" sz="2600" b="1" smtClean="0">
                <a:sym typeface="Symbol" pitchFamily="18" charset="2"/>
              </a:rPr>
              <a:t>Hipotireoidismo franco</a:t>
            </a:r>
            <a:endParaRPr lang="pt-BR" sz="26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ChangeArrowheads="1"/>
          </p:cNvSpPr>
          <p:nvPr/>
        </p:nvSpPr>
        <p:spPr bwMode="auto">
          <a:xfrm>
            <a:off x="-149225" y="1520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t-BR">
              <a:latin typeface="Calibri" pitchFamily="34" charset="0"/>
            </a:endParaRPr>
          </a:p>
        </p:txBody>
      </p:sp>
      <p:pic>
        <p:nvPicPr>
          <p:cNvPr id="189443" name="Picture 3" descr="fig9-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1314450"/>
            <a:ext cx="6248400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9444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412750" y="0"/>
            <a:ext cx="7772400" cy="1470025"/>
          </a:xfrm>
        </p:spPr>
        <p:txBody>
          <a:bodyPr/>
          <a:lstStyle/>
          <a:p>
            <a:pPr eaLnBrk="1" hangingPunct="1"/>
            <a:r>
              <a:rPr lang="pt-BR" sz="4000" b="1" smtClean="0"/>
              <a:t>Probabilidade de Desenvolver Hipotireoidismo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6085"/>
            <a:ext cx="8229600" cy="1011237"/>
          </a:xfrm>
        </p:spPr>
        <p:txBody>
          <a:bodyPr/>
          <a:lstStyle/>
          <a:p>
            <a:pPr eaLnBrk="1" hangingPunct="1"/>
            <a:r>
              <a:rPr lang="pt-BR" b="1" smtClean="0"/>
              <a:t>Quando tratar</a:t>
            </a:r>
          </a:p>
        </p:txBody>
      </p:sp>
      <p:sp>
        <p:nvSpPr>
          <p:cNvPr id="19046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268760"/>
            <a:ext cx="8229600" cy="4768850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25000"/>
              </a:lnSpc>
            </a:pPr>
            <a:r>
              <a:rPr lang="pt-BR" sz="2600" dirty="0" smtClean="0"/>
              <a:t>Grávidas devem ser rigorosamente tratadas: </a:t>
            </a:r>
          </a:p>
          <a:p>
            <a:pPr lvl="1" algn="just">
              <a:lnSpc>
                <a:spcPct val="125000"/>
              </a:lnSpc>
            </a:pPr>
            <a:r>
              <a:rPr lang="pt-BR" sz="2600" dirty="0" smtClean="0"/>
              <a:t>Riscos na gestação (aborto, má formações)</a:t>
            </a:r>
          </a:p>
          <a:p>
            <a:pPr lvl="1" algn="just">
              <a:lnSpc>
                <a:spcPct val="125000"/>
              </a:lnSpc>
            </a:pPr>
            <a:r>
              <a:rPr lang="pt-BR" sz="2600" dirty="0" smtClean="0"/>
              <a:t>QI menor em crianças com mães portadoras: hipotireoidismo não tratadas corretamente nas primeiras semanas de gestação.</a:t>
            </a:r>
          </a:p>
          <a:p>
            <a:pPr algn="just">
              <a:lnSpc>
                <a:spcPct val="125000"/>
              </a:lnSpc>
            </a:pPr>
            <a:r>
              <a:rPr lang="pt-BR" sz="2600" dirty="0" smtClean="0"/>
              <a:t>O tratamento do hipotireoidismo subclínico melhora sintomas de astenia, sonolência, mal estar, </a:t>
            </a:r>
            <a:r>
              <a:rPr lang="pt-BR" sz="2600" dirty="0" err="1" smtClean="0"/>
              <a:t>lentificação</a:t>
            </a:r>
            <a:r>
              <a:rPr lang="pt-BR" sz="2600" dirty="0" smtClean="0"/>
              <a:t> de pensamento, depressão e dislipidemia= </a:t>
            </a:r>
            <a:r>
              <a:rPr lang="pt-BR" sz="2600" b="1" dirty="0" smtClean="0"/>
              <a:t>CONTROVERSO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286000"/>
            <a:ext cx="7788275" cy="1143000"/>
          </a:xfrm>
        </p:spPr>
        <p:txBody>
          <a:bodyPr/>
          <a:lstStyle/>
          <a:p>
            <a:pPr defTabSz="762000" eaLnBrk="1" hangingPunct="1"/>
            <a:r>
              <a:rPr lang="pt-BR" b="1" dirty="0" smtClean="0"/>
              <a:t>NÓDULOS DE TIREOIDE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Text Box 2"/>
          <p:cNvSpPr txBox="1">
            <a:spLocks noChangeArrowheads="1"/>
          </p:cNvSpPr>
          <p:nvPr/>
        </p:nvSpPr>
        <p:spPr bwMode="auto">
          <a:xfrm>
            <a:off x="142875" y="1412875"/>
            <a:ext cx="85725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Char char="•"/>
            </a:pPr>
            <a:r>
              <a:rPr lang="pt-BR" sz="2400" b="1">
                <a:latin typeface="Calibri" pitchFamily="34" charset="0"/>
                <a:sym typeface="Symbol" pitchFamily="18" charset="2"/>
              </a:rPr>
              <a:t> Aparelho Cardiovascular</a:t>
            </a:r>
            <a:r>
              <a:rPr lang="pt-BR" sz="2400" b="1">
                <a:latin typeface="Calibri" pitchFamily="34" charset="0"/>
              </a:rPr>
              <a:t>: </a:t>
            </a:r>
            <a:r>
              <a:rPr lang="pt-BR" sz="2400">
                <a:latin typeface="Calibri" pitchFamily="34" charset="0"/>
                <a:sym typeface="Symbol" pitchFamily="18" charset="2"/>
              </a:rPr>
              <a:t> contratilidade do miocárdio,  FC </a:t>
            </a:r>
          </a:p>
          <a:p>
            <a:pPr eaLnBrk="0" hangingPunct="0"/>
            <a:r>
              <a:rPr lang="pt-BR" sz="2400">
                <a:latin typeface="Calibri" pitchFamily="34" charset="0"/>
                <a:sym typeface="Symbol" pitchFamily="18" charset="2"/>
              </a:rPr>
              <a:t>   (altera o nó sinoatrial).</a:t>
            </a:r>
          </a:p>
          <a:p>
            <a:pPr eaLnBrk="0" hangingPunct="0"/>
            <a:endParaRPr lang="pt-BR" sz="2400">
              <a:latin typeface="Calibri" pitchFamily="34" charset="0"/>
              <a:sym typeface="Symbol" pitchFamily="18" charset="2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pt-BR" sz="2400" b="1">
                <a:latin typeface="Calibri" pitchFamily="34" charset="0"/>
                <a:sym typeface="Symbol" pitchFamily="18" charset="2"/>
              </a:rPr>
              <a:t> Trato Gastro-Intestinal: </a:t>
            </a:r>
            <a:r>
              <a:rPr lang="pt-BR" sz="2400">
                <a:latin typeface="Calibri" pitchFamily="34" charset="0"/>
                <a:sym typeface="Symbol" pitchFamily="18" charset="2"/>
              </a:rPr>
              <a:t> motilidade</a:t>
            </a:r>
          </a:p>
          <a:p>
            <a:pPr eaLnBrk="0" hangingPunct="0">
              <a:buFont typeface="Arial" pitchFamily="34" charset="0"/>
              <a:buChar char="•"/>
            </a:pPr>
            <a:endParaRPr lang="pt-BR" sz="2400" b="1">
              <a:latin typeface="Calibri" pitchFamily="34" charset="0"/>
              <a:sym typeface="Symbol" pitchFamily="18" charset="2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pt-BR" sz="2400" b="1">
                <a:latin typeface="Calibri" pitchFamily="34" charset="0"/>
                <a:sym typeface="Symbol" pitchFamily="18" charset="2"/>
              </a:rPr>
              <a:t> Ossos: </a:t>
            </a:r>
            <a:r>
              <a:rPr lang="pt-BR" sz="2400">
                <a:latin typeface="Calibri" pitchFamily="34" charset="0"/>
                <a:sym typeface="Symbol" pitchFamily="18" charset="2"/>
              </a:rPr>
              <a:t>crescimento e maturação óssea,  remodelação óssea</a:t>
            </a:r>
          </a:p>
          <a:p>
            <a:pPr eaLnBrk="0" hangingPunct="0">
              <a:buFont typeface="Arial" pitchFamily="34" charset="0"/>
              <a:buChar char="•"/>
            </a:pPr>
            <a:endParaRPr lang="pt-BR" sz="2400" b="1">
              <a:latin typeface="Calibri" pitchFamily="34" charset="0"/>
              <a:sym typeface="Symbol" pitchFamily="18" charset="2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pt-BR" sz="2400" b="1">
                <a:latin typeface="Calibri" pitchFamily="34" charset="0"/>
                <a:sym typeface="Symbol" pitchFamily="18" charset="2"/>
              </a:rPr>
              <a:t> Sistema Neurológico: </a:t>
            </a:r>
            <a:r>
              <a:rPr lang="pt-BR" sz="2400">
                <a:latin typeface="Calibri" pitchFamily="34" charset="0"/>
                <a:sym typeface="Symbol" pitchFamily="18" charset="2"/>
              </a:rPr>
              <a:t>desenvolvimento SNC fetal, alerta mental</a:t>
            </a:r>
          </a:p>
          <a:p>
            <a:pPr eaLnBrk="0" hangingPunct="0">
              <a:buFont typeface="Arial" pitchFamily="34" charset="0"/>
              <a:buChar char="•"/>
            </a:pPr>
            <a:endParaRPr lang="pt-BR" sz="2400" b="1">
              <a:latin typeface="Calibri" pitchFamily="34" charset="0"/>
              <a:sym typeface="Symbol" pitchFamily="18" charset="2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pt-BR" sz="2400" b="1">
                <a:latin typeface="Calibri" pitchFamily="34" charset="0"/>
                <a:sym typeface="Symbol" pitchFamily="18" charset="2"/>
              </a:rPr>
              <a:t> Sistema Endócrino: </a:t>
            </a:r>
            <a:r>
              <a:rPr lang="pt-BR" sz="2400">
                <a:latin typeface="Calibri" pitchFamily="34" charset="0"/>
                <a:sym typeface="Symbol" pitchFamily="18" charset="2"/>
              </a:rPr>
              <a:t> degradação de LDL</a:t>
            </a:r>
          </a:p>
          <a:p>
            <a:pPr eaLnBrk="0" hangingPunct="0">
              <a:buFont typeface="Arial" pitchFamily="34" charset="0"/>
              <a:buChar char="•"/>
            </a:pPr>
            <a:endParaRPr lang="pt-BR" sz="2400">
              <a:latin typeface="Calibri" pitchFamily="34" charset="0"/>
              <a:sym typeface="Symbol" pitchFamily="18" charset="2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pt-BR" sz="2400" b="1">
                <a:latin typeface="Calibri" pitchFamily="34" charset="0"/>
                <a:sym typeface="Symbol" pitchFamily="18" charset="2"/>
              </a:rPr>
              <a:t> Geral: </a:t>
            </a:r>
            <a:r>
              <a:rPr lang="pt-BR" sz="2400">
                <a:latin typeface="Calibri" pitchFamily="34" charset="0"/>
                <a:sym typeface="Symbol" pitchFamily="18" charset="2"/>
              </a:rPr>
              <a:t>catabolismo, termogênese</a:t>
            </a:r>
          </a:p>
        </p:txBody>
      </p:sp>
      <p:sp>
        <p:nvSpPr>
          <p:cNvPr id="148483" name="Text Box 3"/>
          <p:cNvSpPr txBox="1">
            <a:spLocks noChangeArrowheads="1"/>
          </p:cNvSpPr>
          <p:nvPr/>
        </p:nvSpPr>
        <p:spPr bwMode="auto">
          <a:xfrm>
            <a:off x="54284" y="179388"/>
            <a:ext cx="91354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pt-BR" sz="3600" b="1" dirty="0">
                <a:latin typeface="Calibri" pitchFamily="34" charset="0"/>
              </a:rPr>
              <a:t>Efeitos </a:t>
            </a:r>
            <a:r>
              <a:rPr lang="pt-BR" sz="3600" b="1" dirty="0" err="1" smtClean="0">
                <a:latin typeface="Calibri" pitchFamily="34" charset="0"/>
              </a:rPr>
              <a:t>Fisológicos</a:t>
            </a:r>
            <a:r>
              <a:rPr lang="pt-BR" sz="3600" b="1" dirty="0" smtClean="0">
                <a:latin typeface="Calibri" pitchFamily="34" charset="0"/>
              </a:rPr>
              <a:t> dos </a:t>
            </a:r>
            <a:r>
              <a:rPr lang="pt-BR" sz="3600" b="1" dirty="0">
                <a:latin typeface="Calibri" pitchFamily="34" charset="0"/>
              </a:rPr>
              <a:t>Hormônios Tireoidianos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3"/>
          <p:cNvSpPr>
            <a:spLocks noChangeArrowheads="1"/>
          </p:cNvSpPr>
          <p:nvPr/>
        </p:nvSpPr>
        <p:spPr bwMode="auto">
          <a:xfrm>
            <a:off x="285750" y="2857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600" b="1" dirty="0" err="1">
                <a:latin typeface="Calibri" pitchFamily="34" charset="0"/>
              </a:rPr>
              <a:t>Nódulo</a:t>
            </a:r>
            <a:r>
              <a:rPr lang="en-US" sz="3600" b="1" dirty="0">
                <a:latin typeface="Calibri" pitchFamily="34" charset="0"/>
              </a:rPr>
              <a:t> </a:t>
            </a:r>
            <a:r>
              <a:rPr lang="en-US" sz="3600" b="1" dirty="0" err="1">
                <a:latin typeface="Calibri" pitchFamily="34" charset="0"/>
              </a:rPr>
              <a:t>Tireoidiano</a:t>
            </a:r>
            <a:endParaRPr lang="en-US" sz="3600" b="1" dirty="0">
              <a:latin typeface="Calibri" pitchFamily="34" charset="0"/>
            </a:endParaRPr>
          </a:p>
        </p:txBody>
      </p:sp>
      <p:sp>
        <p:nvSpPr>
          <p:cNvPr id="192515" name="Text Box 4"/>
          <p:cNvSpPr txBox="1">
            <a:spLocks noChangeArrowheads="1"/>
          </p:cNvSpPr>
          <p:nvPr/>
        </p:nvSpPr>
        <p:spPr bwMode="auto">
          <a:xfrm>
            <a:off x="304800" y="1702736"/>
            <a:ext cx="8370888" cy="4481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15000"/>
              </a:lnSpc>
              <a:buFont typeface="Arial" pitchFamily="34" charset="0"/>
              <a:buChar char="•"/>
            </a:pPr>
            <a:r>
              <a:rPr lang="pt-BR" sz="2800" b="1" dirty="0">
                <a:cs typeface="Arial" pitchFamily="34" charset="0"/>
              </a:rPr>
              <a:t>Definição:</a:t>
            </a:r>
            <a:r>
              <a:rPr lang="pt-BR" sz="2800" dirty="0">
                <a:cs typeface="Arial" pitchFamily="34" charset="0"/>
              </a:rPr>
              <a:t> </a:t>
            </a:r>
            <a:r>
              <a:rPr lang="pt-BR" sz="2800" dirty="0" smtClean="0">
                <a:cs typeface="Arial" pitchFamily="34" charset="0"/>
              </a:rPr>
              <a:t> </a:t>
            </a:r>
            <a:r>
              <a:rPr lang="pt-BR" sz="2400" dirty="0">
                <a:cs typeface="Arial" pitchFamily="34" charset="0"/>
              </a:rPr>
              <a:t>Lesão nodular no interior da glândula </a:t>
            </a:r>
            <a:r>
              <a:rPr lang="pt-BR" sz="2400" dirty="0" err="1" smtClean="0">
                <a:cs typeface="Arial" pitchFamily="34" charset="0"/>
              </a:rPr>
              <a:t>tireoidea</a:t>
            </a:r>
            <a:r>
              <a:rPr lang="pt-BR" sz="2400" dirty="0">
                <a:cs typeface="Arial" pitchFamily="34" charset="0"/>
              </a:rPr>
              <a:t>, distinta do parênquima, podendo ser palpável ou não </a:t>
            </a:r>
          </a:p>
          <a:p>
            <a:pPr eaLnBrk="0" hangingPunct="0">
              <a:lnSpc>
                <a:spcPct val="115000"/>
              </a:lnSpc>
              <a:buFont typeface="Wingdings" pitchFamily="2" charset="2"/>
              <a:buChar char="Ø"/>
            </a:pPr>
            <a:endParaRPr lang="pt-BR" sz="2400" b="1" dirty="0">
              <a:cs typeface="Arial" pitchFamily="34" charset="0"/>
            </a:endParaRPr>
          </a:p>
          <a:p>
            <a:pPr eaLnBrk="0" hangingPunct="0">
              <a:lnSpc>
                <a:spcPct val="115000"/>
              </a:lnSpc>
              <a:buFont typeface="Arial" pitchFamily="34" charset="0"/>
              <a:buChar char="•"/>
            </a:pPr>
            <a:r>
              <a:rPr lang="pt-BR" sz="2800" b="1" dirty="0">
                <a:cs typeface="Arial" pitchFamily="34" charset="0"/>
              </a:rPr>
              <a:t>Prevalência:</a:t>
            </a:r>
            <a:r>
              <a:rPr lang="pt-BR" sz="2800" dirty="0">
                <a:cs typeface="Arial" pitchFamily="34" charset="0"/>
              </a:rPr>
              <a:t> </a:t>
            </a:r>
          </a:p>
          <a:p>
            <a:pPr eaLnBrk="0" hangingPunct="0">
              <a:lnSpc>
                <a:spcPct val="115000"/>
              </a:lnSpc>
            </a:pPr>
            <a:r>
              <a:rPr lang="pt-BR" sz="2400" dirty="0">
                <a:cs typeface="Arial" pitchFamily="34" charset="0"/>
              </a:rPr>
              <a:t> </a:t>
            </a:r>
            <a:r>
              <a:rPr lang="pt-BR" sz="2400" dirty="0" smtClean="0">
                <a:cs typeface="Arial" pitchFamily="34" charset="0"/>
              </a:rPr>
              <a:t>	 Aumenta </a:t>
            </a:r>
            <a:r>
              <a:rPr lang="pt-BR" sz="2400" dirty="0">
                <a:cs typeface="Arial" pitchFamily="34" charset="0"/>
              </a:rPr>
              <a:t>com a idade</a:t>
            </a:r>
          </a:p>
          <a:p>
            <a:pPr eaLnBrk="0" hangingPunct="0">
              <a:lnSpc>
                <a:spcPct val="115000"/>
              </a:lnSpc>
            </a:pPr>
            <a:r>
              <a:rPr lang="pt-BR" sz="2400" dirty="0" smtClean="0">
                <a:cs typeface="Arial" pitchFamily="34" charset="0"/>
              </a:rPr>
              <a:t>	 </a:t>
            </a:r>
            <a:r>
              <a:rPr lang="pt-BR" sz="2400" dirty="0">
                <a:cs typeface="Arial" pitchFamily="34" charset="0"/>
              </a:rPr>
              <a:t>Sexo feminino (4 mulheres: 1 homem)</a:t>
            </a:r>
          </a:p>
          <a:p>
            <a:pPr eaLnBrk="0" hangingPunct="0">
              <a:lnSpc>
                <a:spcPct val="115000"/>
              </a:lnSpc>
            </a:pPr>
            <a:r>
              <a:rPr lang="pt-BR" sz="2400" dirty="0" smtClean="0">
                <a:cs typeface="Arial" pitchFamily="34" charset="0"/>
              </a:rPr>
              <a:t>	 População </a:t>
            </a:r>
            <a:r>
              <a:rPr lang="pt-BR" sz="2400" dirty="0">
                <a:cs typeface="Arial" pitchFamily="34" charset="0"/>
              </a:rPr>
              <a:t>geral: ~  4% à palpação</a:t>
            </a:r>
          </a:p>
          <a:p>
            <a:pPr eaLnBrk="0" hangingPunct="0">
              <a:lnSpc>
                <a:spcPct val="115000"/>
              </a:lnSpc>
            </a:pPr>
            <a:r>
              <a:rPr lang="pt-BR" sz="2400" dirty="0" smtClean="0">
                <a:cs typeface="Arial" pitchFamily="34" charset="0"/>
              </a:rPr>
              <a:t>	 </a:t>
            </a:r>
            <a:r>
              <a:rPr lang="pt-BR" sz="2400" dirty="0">
                <a:cs typeface="Arial" pitchFamily="34" charset="0"/>
              </a:rPr>
              <a:t>17% em exame </a:t>
            </a:r>
            <a:r>
              <a:rPr lang="pt-BR" sz="2400" dirty="0" err="1" smtClean="0">
                <a:cs typeface="Arial" pitchFamily="34" charset="0"/>
              </a:rPr>
              <a:t>ultrassonográfico</a:t>
            </a:r>
            <a:endParaRPr lang="pt-BR" sz="2400" dirty="0">
              <a:cs typeface="Arial" pitchFamily="34" charset="0"/>
            </a:endParaRPr>
          </a:p>
          <a:p>
            <a:pPr eaLnBrk="0" hangingPunct="0">
              <a:lnSpc>
                <a:spcPct val="115000"/>
              </a:lnSpc>
            </a:pPr>
            <a:r>
              <a:rPr lang="pt-BR" sz="2400" dirty="0" smtClean="0">
                <a:cs typeface="Arial" pitchFamily="34" charset="0"/>
              </a:rPr>
              <a:t>	 </a:t>
            </a:r>
            <a:r>
              <a:rPr lang="pt-BR" sz="2400" dirty="0">
                <a:cs typeface="Arial" pitchFamily="34" charset="0"/>
              </a:rPr>
              <a:t>95% dos nódulos são benignos</a:t>
            </a:r>
          </a:p>
          <a:p>
            <a:pPr eaLnBrk="0" hangingPunct="0">
              <a:lnSpc>
                <a:spcPct val="115000"/>
              </a:lnSpc>
            </a:pPr>
            <a:r>
              <a:rPr lang="pt-BR" sz="2400" dirty="0" smtClean="0">
                <a:cs typeface="Arial" pitchFamily="34" charset="0"/>
              </a:rPr>
              <a:t>	 </a:t>
            </a:r>
            <a:r>
              <a:rPr lang="pt-BR" sz="2400" dirty="0">
                <a:cs typeface="Arial" pitchFamily="34" charset="0"/>
              </a:rPr>
              <a:t>5 % dos nódulos são malignos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ChangeArrowheads="1"/>
          </p:cNvSpPr>
          <p:nvPr/>
        </p:nvSpPr>
        <p:spPr bwMode="auto">
          <a:xfrm>
            <a:off x="457200" y="2698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600" b="1" dirty="0" err="1">
                <a:latin typeface="Calibri" pitchFamily="34" charset="0"/>
              </a:rPr>
              <a:t>Nódulo</a:t>
            </a:r>
            <a:r>
              <a:rPr lang="en-US" sz="3600" b="1" dirty="0">
                <a:latin typeface="Calibri" pitchFamily="34" charset="0"/>
              </a:rPr>
              <a:t> </a:t>
            </a:r>
            <a:r>
              <a:rPr lang="en-US" sz="3600" b="1" dirty="0" err="1" smtClean="0">
                <a:latin typeface="Calibri" pitchFamily="34" charset="0"/>
              </a:rPr>
              <a:t>Tireoidiano</a:t>
            </a:r>
            <a:r>
              <a:rPr lang="en-US" sz="3600" b="1" dirty="0">
                <a:latin typeface="Calibri" pitchFamily="34" charset="0"/>
              </a:rPr>
              <a:t/>
            </a:r>
            <a:br>
              <a:rPr lang="en-US" sz="3600" b="1" dirty="0">
                <a:latin typeface="Calibri" pitchFamily="34" charset="0"/>
              </a:rPr>
            </a:br>
            <a:r>
              <a:rPr lang="en-US" sz="3200" b="1" dirty="0" err="1">
                <a:latin typeface="Calibri" pitchFamily="34" charset="0"/>
              </a:rPr>
              <a:t>Etiologia</a:t>
            </a:r>
            <a:endParaRPr lang="en-US" sz="3200" b="1" dirty="0">
              <a:latin typeface="Calibri" pitchFamily="34" charset="0"/>
            </a:endParaRPr>
          </a:p>
        </p:txBody>
      </p:sp>
      <p:sp>
        <p:nvSpPr>
          <p:cNvPr id="193539" name="Text Box 4"/>
          <p:cNvSpPr txBox="1">
            <a:spLocks noChangeArrowheads="1"/>
          </p:cNvSpPr>
          <p:nvPr/>
        </p:nvSpPr>
        <p:spPr bwMode="auto">
          <a:xfrm>
            <a:off x="347663" y="1844675"/>
            <a:ext cx="8424862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Wingdings" pitchFamily="2" charset="2"/>
              <a:buChar char="§"/>
            </a:pPr>
            <a:r>
              <a:rPr lang="pt-BR" sz="2400" dirty="0">
                <a:latin typeface="Verdana" pitchFamily="34" charset="0"/>
              </a:rPr>
              <a:t> </a:t>
            </a:r>
            <a:r>
              <a:rPr lang="pt-BR" sz="2400" b="1" dirty="0">
                <a:latin typeface="Verdana" pitchFamily="34" charset="0"/>
              </a:rPr>
              <a:t>Bócio Colóide Adenomatoso</a:t>
            </a:r>
          </a:p>
          <a:p>
            <a:pPr eaLnBrk="0" hangingPunct="0">
              <a:buFont typeface="Wingdings" pitchFamily="2" charset="2"/>
              <a:buChar char="§"/>
            </a:pPr>
            <a:endParaRPr lang="pt-BR" sz="2400" b="1" dirty="0">
              <a:latin typeface="Verdana" pitchFamily="34" charset="0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pt-BR" sz="2400" dirty="0">
                <a:latin typeface="Verdana" pitchFamily="34" charset="0"/>
              </a:rPr>
              <a:t> </a:t>
            </a:r>
            <a:r>
              <a:rPr lang="pt-BR" sz="2400" b="1" dirty="0">
                <a:latin typeface="Verdana" pitchFamily="34" charset="0"/>
              </a:rPr>
              <a:t>Tireoidite</a:t>
            </a:r>
          </a:p>
          <a:p>
            <a:pPr eaLnBrk="0" hangingPunct="0">
              <a:buFont typeface="Wingdings" pitchFamily="2" charset="2"/>
              <a:buChar char="§"/>
            </a:pPr>
            <a:endParaRPr lang="pt-BR" sz="2400" b="1" dirty="0">
              <a:latin typeface="Verdana" pitchFamily="34" charset="0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pt-BR" sz="2400" dirty="0">
                <a:latin typeface="Verdana" pitchFamily="34" charset="0"/>
              </a:rPr>
              <a:t> </a:t>
            </a:r>
            <a:r>
              <a:rPr lang="pt-BR" sz="2400" b="1" dirty="0">
                <a:latin typeface="Verdana" pitchFamily="34" charset="0"/>
              </a:rPr>
              <a:t>Adenoma Folicular</a:t>
            </a:r>
          </a:p>
          <a:p>
            <a:pPr eaLnBrk="0" hangingPunct="0">
              <a:buFont typeface="Wingdings" pitchFamily="2" charset="2"/>
              <a:buChar char="§"/>
            </a:pPr>
            <a:endParaRPr lang="pt-BR" sz="2400" b="1" dirty="0">
              <a:latin typeface="Verdana" pitchFamily="34" charset="0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pt-BR" sz="2400" dirty="0">
                <a:latin typeface="Verdana" pitchFamily="34" charset="0"/>
              </a:rPr>
              <a:t> </a:t>
            </a:r>
            <a:r>
              <a:rPr lang="pt-BR" sz="2400" b="1" dirty="0">
                <a:latin typeface="Verdana" pitchFamily="34" charset="0"/>
              </a:rPr>
              <a:t>Carcinomas:</a:t>
            </a:r>
            <a:r>
              <a:rPr lang="pt-BR" sz="2400" dirty="0">
                <a:latin typeface="Verdana" pitchFamily="34" charset="0"/>
              </a:rPr>
              <a:t>   </a:t>
            </a:r>
          </a:p>
          <a:p>
            <a:pPr eaLnBrk="0" hangingPunct="0">
              <a:buFont typeface="Wingdings" pitchFamily="2" charset="2"/>
              <a:buChar char="§"/>
            </a:pPr>
            <a:endParaRPr lang="pt-BR" sz="2400" dirty="0">
              <a:latin typeface="Verdana" pitchFamily="34" charset="0"/>
            </a:endParaRPr>
          </a:p>
          <a:p>
            <a:pPr eaLnBrk="0" hangingPunct="0">
              <a:buFont typeface="Wingdings" pitchFamily="2" charset="2"/>
              <a:buNone/>
            </a:pPr>
            <a:r>
              <a:rPr lang="pt-BR" sz="2400" dirty="0">
                <a:latin typeface="Verdana" pitchFamily="34" charset="0"/>
              </a:rPr>
              <a:t> 	</a:t>
            </a:r>
            <a:r>
              <a:rPr lang="pt-BR" sz="2400" dirty="0" err="1">
                <a:latin typeface="Verdana" pitchFamily="34" charset="0"/>
              </a:rPr>
              <a:t>Papilífero</a:t>
            </a:r>
            <a:endParaRPr lang="pt-BR" sz="2400" dirty="0">
              <a:latin typeface="Verdana" pitchFamily="34" charset="0"/>
            </a:endParaRPr>
          </a:p>
          <a:p>
            <a:pPr eaLnBrk="0" hangingPunct="0">
              <a:buFont typeface="Wingdings" pitchFamily="2" charset="2"/>
              <a:buNone/>
            </a:pPr>
            <a:r>
              <a:rPr lang="pt-BR" sz="2400" dirty="0">
                <a:latin typeface="Verdana" pitchFamily="34" charset="0"/>
              </a:rPr>
              <a:t> 	Folicular</a:t>
            </a:r>
          </a:p>
          <a:p>
            <a:pPr eaLnBrk="0" hangingPunct="0">
              <a:buFont typeface="Wingdings" pitchFamily="2" charset="2"/>
              <a:buNone/>
            </a:pPr>
            <a:r>
              <a:rPr lang="pt-BR" sz="2400" dirty="0">
                <a:latin typeface="Verdana" pitchFamily="34" charset="0"/>
              </a:rPr>
              <a:t> 	</a:t>
            </a:r>
            <a:r>
              <a:rPr lang="pt-BR" sz="2400" dirty="0" smtClean="0">
                <a:latin typeface="Verdana" pitchFamily="34" charset="0"/>
              </a:rPr>
              <a:t>Medular</a:t>
            </a:r>
          </a:p>
          <a:p>
            <a:pPr eaLnBrk="0" hangingPunct="0">
              <a:buFont typeface="Wingdings" pitchFamily="2" charset="2"/>
              <a:buNone/>
            </a:pPr>
            <a:r>
              <a:rPr lang="en-US" sz="2400" dirty="0" smtClean="0">
                <a:latin typeface="Verdana" pitchFamily="34" charset="0"/>
              </a:rPr>
              <a:t>	</a:t>
            </a:r>
            <a:r>
              <a:rPr lang="en-US" sz="2400" dirty="0" err="1" smtClean="0">
                <a:latin typeface="Verdana" pitchFamily="34" charset="0"/>
              </a:rPr>
              <a:t>Indiferenciado</a:t>
            </a:r>
            <a:r>
              <a:rPr lang="en-US" sz="2400" dirty="0" smtClean="0">
                <a:latin typeface="Verdana" pitchFamily="34" charset="0"/>
              </a:rPr>
              <a:t>/</a:t>
            </a:r>
            <a:r>
              <a:rPr lang="en-US" sz="2400" dirty="0" err="1" smtClean="0">
                <a:latin typeface="Verdana" pitchFamily="34" charset="0"/>
              </a:rPr>
              <a:t>metástase</a:t>
            </a:r>
            <a:r>
              <a:rPr lang="en-US" sz="2400" dirty="0" smtClean="0">
                <a:latin typeface="Verdana" pitchFamily="34" charset="0"/>
              </a:rPr>
              <a:t>: </a:t>
            </a:r>
            <a:r>
              <a:rPr lang="en-US" sz="2400" dirty="0" err="1" smtClean="0">
                <a:latin typeface="Verdana" pitchFamily="34" charset="0"/>
              </a:rPr>
              <a:t>raro</a:t>
            </a:r>
            <a:endParaRPr lang="pt-BR" sz="2400" dirty="0">
              <a:latin typeface="Verdana" pitchFamily="34" charset="0"/>
            </a:endParaRPr>
          </a:p>
          <a:p>
            <a:pPr eaLnBrk="0" hangingPunct="0">
              <a:buFont typeface="Wingdings" pitchFamily="2" charset="2"/>
              <a:buChar char="§"/>
            </a:pPr>
            <a:endParaRPr lang="pt-BR" sz="2400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ChangeArrowheads="1"/>
          </p:cNvSpPr>
          <p:nvPr/>
        </p:nvSpPr>
        <p:spPr bwMode="auto">
          <a:xfrm>
            <a:off x="700088" y="444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600" b="1" dirty="0" err="1">
                <a:latin typeface="Calibri" pitchFamily="34" charset="0"/>
              </a:rPr>
              <a:t>Nódulos</a:t>
            </a:r>
            <a:r>
              <a:rPr lang="en-US" sz="3600" b="1" dirty="0">
                <a:latin typeface="Calibri" pitchFamily="34" charset="0"/>
              </a:rPr>
              <a:t>  de </a:t>
            </a:r>
            <a:r>
              <a:rPr lang="en-US" sz="3600" b="1" dirty="0" smtClean="0">
                <a:latin typeface="Calibri" pitchFamily="34" charset="0"/>
              </a:rPr>
              <a:t>tireoide</a:t>
            </a:r>
          </a:p>
          <a:p>
            <a:pPr algn="ctr"/>
            <a:r>
              <a:rPr lang="en-US" sz="3200" b="1" dirty="0" err="1" smtClean="0">
                <a:latin typeface="Calibri" pitchFamily="34" charset="0"/>
              </a:rPr>
              <a:t>Quadro</a:t>
            </a:r>
            <a:r>
              <a:rPr lang="en-US" sz="3200" b="1" dirty="0" smtClean="0">
                <a:latin typeface="Calibri" pitchFamily="34" charset="0"/>
              </a:rPr>
              <a:t> </a:t>
            </a:r>
            <a:r>
              <a:rPr lang="en-US" sz="3200" b="1" dirty="0" err="1">
                <a:latin typeface="Calibri" pitchFamily="34" charset="0"/>
              </a:rPr>
              <a:t>Clínico</a:t>
            </a:r>
            <a:r>
              <a:rPr lang="en-US" sz="3200" b="1" dirty="0">
                <a:latin typeface="Calibri" pitchFamily="34" charset="0"/>
              </a:rPr>
              <a:t> </a:t>
            </a:r>
          </a:p>
        </p:txBody>
      </p:sp>
      <p:sp>
        <p:nvSpPr>
          <p:cNvPr id="194563" name="Text Box 3"/>
          <p:cNvSpPr txBox="1">
            <a:spLocks noChangeArrowheads="1"/>
          </p:cNvSpPr>
          <p:nvPr/>
        </p:nvSpPr>
        <p:spPr bwMode="auto">
          <a:xfrm>
            <a:off x="250825" y="1358900"/>
            <a:ext cx="8713788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Tx/>
              <a:buChar char="•"/>
            </a:pPr>
            <a:r>
              <a:rPr lang="pt-BR" sz="2400" dirty="0" smtClean="0">
                <a:latin typeface="Calibri" pitchFamily="34" charset="0"/>
              </a:rPr>
              <a:t> </a:t>
            </a:r>
            <a:r>
              <a:rPr lang="pt-BR" sz="2400" dirty="0">
                <a:latin typeface="Calibri" pitchFamily="34" charset="0"/>
              </a:rPr>
              <a:t>A maioria dos nódulos é assintomática e seu diagnóstico é </a:t>
            </a:r>
          </a:p>
          <a:p>
            <a:pPr algn="just"/>
            <a:r>
              <a:rPr lang="pt-BR" sz="2400" dirty="0">
                <a:latin typeface="Calibri" pitchFamily="34" charset="0"/>
              </a:rPr>
              <a:t>  feito através da palpação tireoidiana ou são achados </a:t>
            </a:r>
          </a:p>
          <a:p>
            <a:pPr algn="just"/>
            <a:r>
              <a:rPr lang="pt-BR" sz="2400" dirty="0">
                <a:latin typeface="Calibri" pitchFamily="34" charset="0"/>
              </a:rPr>
              <a:t>  (</a:t>
            </a:r>
            <a:r>
              <a:rPr lang="pt-BR" sz="2400" dirty="0" err="1">
                <a:latin typeface="Calibri" pitchFamily="34" charset="0"/>
              </a:rPr>
              <a:t>incidentalomas</a:t>
            </a:r>
            <a:r>
              <a:rPr lang="pt-BR" sz="2400" dirty="0">
                <a:latin typeface="Calibri" pitchFamily="34" charset="0"/>
              </a:rPr>
              <a:t>) de </a:t>
            </a:r>
            <a:r>
              <a:rPr lang="pt-BR" sz="2400" dirty="0" err="1" smtClean="0">
                <a:latin typeface="Calibri" pitchFamily="34" charset="0"/>
              </a:rPr>
              <a:t>ultrassonografia</a:t>
            </a:r>
            <a:r>
              <a:rPr lang="pt-BR" sz="2400" dirty="0" smtClean="0">
                <a:latin typeface="Calibri" pitchFamily="34" charset="0"/>
              </a:rPr>
              <a:t>/CT/RM</a:t>
            </a:r>
            <a:r>
              <a:rPr lang="pt-BR" sz="2400" dirty="0">
                <a:latin typeface="Calibri" pitchFamily="34" charset="0"/>
              </a:rPr>
              <a:t>;</a:t>
            </a:r>
          </a:p>
          <a:p>
            <a:pPr algn="just"/>
            <a:endParaRPr lang="pt-BR" sz="2400" dirty="0">
              <a:latin typeface="Calibri" pitchFamily="34" charset="0"/>
            </a:endParaRPr>
          </a:p>
          <a:p>
            <a:pPr algn="just">
              <a:buFontTx/>
              <a:buChar char="•"/>
            </a:pPr>
            <a:r>
              <a:rPr lang="pt-BR" sz="2400" dirty="0">
                <a:latin typeface="Calibri" pitchFamily="34" charset="0"/>
              </a:rPr>
              <a:t> Apenas nódulos grandes costumam ser notados pelo paciente</a:t>
            </a:r>
          </a:p>
          <a:p>
            <a:pPr algn="just">
              <a:buFontTx/>
              <a:buChar char="•"/>
            </a:pPr>
            <a:endParaRPr lang="pt-BR" sz="2400" dirty="0">
              <a:latin typeface="Calibri" pitchFamily="34" charset="0"/>
            </a:endParaRPr>
          </a:p>
          <a:p>
            <a:pPr algn="just">
              <a:buFontTx/>
              <a:buChar char="•"/>
            </a:pPr>
            <a:r>
              <a:rPr lang="pt-BR" sz="2400" dirty="0">
                <a:latin typeface="Calibri" pitchFamily="34" charset="0"/>
              </a:rPr>
              <a:t> Grandes </a:t>
            </a:r>
            <a:r>
              <a:rPr lang="pt-BR" sz="2400" dirty="0" err="1">
                <a:latin typeface="Calibri" pitchFamily="34" charset="0"/>
              </a:rPr>
              <a:t>adenomegalias</a:t>
            </a:r>
            <a:r>
              <a:rPr lang="pt-BR" sz="2400" dirty="0">
                <a:latin typeface="Calibri" pitchFamily="34" charset="0"/>
              </a:rPr>
              <a:t> também podem ser notadas pelo </a:t>
            </a:r>
          </a:p>
          <a:p>
            <a:pPr algn="just"/>
            <a:r>
              <a:rPr lang="pt-BR" sz="2400" dirty="0">
                <a:latin typeface="Calibri" pitchFamily="34" charset="0"/>
              </a:rPr>
              <a:t>  paciente (estágios avançados de câncer) </a:t>
            </a:r>
          </a:p>
          <a:p>
            <a:pPr algn="just"/>
            <a:endParaRPr lang="pt-BR" sz="2400" dirty="0">
              <a:latin typeface="Calibri" pitchFamily="34" charset="0"/>
            </a:endParaRPr>
          </a:p>
          <a:p>
            <a:pPr algn="just">
              <a:buFontTx/>
              <a:buChar char="•"/>
            </a:pPr>
            <a:r>
              <a:rPr lang="pt-BR" sz="2400" dirty="0">
                <a:latin typeface="Calibri" pitchFamily="34" charset="0"/>
              </a:rPr>
              <a:t> Raro: </a:t>
            </a:r>
            <a:r>
              <a:rPr lang="pt-BR" sz="2400" dirty="0" err="1">
                <a:latin typeface="Calibri" pitchFamily="34" charset="0"/>
              </a:rPr>
              <a:t>disfagia</a:t>
            </a:r>
            <a:r>
              <a:rPr lang="pt-BR" sz="2400" dirty="0">
                <a:latin typeface="Calibri" pitchFamily="34" charset="0"/>
              </a:rPr>
              <a:t>, rouquidão, dor, estase venosa  (por compressão veias cervicais) </a:t>
            </a:r>
          </a:p>
          <a:p>
            <a:pPr algn="just"/>
            <a:endParaRPr lang="pt-BR" sz="2400" dirty="0">
              <a:latin typeface="Calibri" pitchFamily="34" charset="0"/>
            </a:endParaRPr>
          </a:p>
          <a:p>
            <a:pPr algn="just"/>
            <a:endParaRPr lang="pt-BR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412776"/>
            <a:ext cx="8686800" cy="4945062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</a:pPr>
            <a:r>
              <a:rPr lang="pt-BR" sz="2400" dirty="0" smtClean="0"/>
              <a:t>Função tireoidiana: </a:t>
            </a:r>
          </a:p>
          <a:p>
            <a:pPr lvl="1">
              <a:lnSpc>
                <a:spcPct val="115000"/>
              </a:lnSpc>
            </a:pPr>
            <a:r>
              <a:rPr lang="pt-BR" sz="2400" dirty="0" smtClean="0"/>
              <a:t>T4 livre e TSH (a função tireoidiana geralmente é normal)</a:t>
            </a:r>
          </a:p>
          <a:p>
            <a:pPr>
              <a:lnSpc>
                <a:spcPct val="115000"/>
              </a:lnSpc>
            </a:pPr>
            <a:r>
              <a:rPr lang="pt-BR" sz="2400" dirty="0" smtClean="0"/>
              <a:t>Pode ocorrer:</a:t>
            </a:r>
          </a:p>
          <a:p>
            <a:pPr>
              <a:lnSpc>
                <a:spcPct val="115000"/>
              </a:lnSpc>
              <a:buNone/>
            </a:pPr>
            <a:r>
              <a:rPr lang="pt-BR" sz="2400" dirty="0" smtClean="0"/>
              <a:t>	-</a:t>
            </a:r>
            <a:r>
              <a:rPr lang="pt-BR" sz="2400" dirty="0" err="1" smtClean="0"/>
              <a:t>Hipertireoidismo</a:t>
            </a:r>
            <a:r>
              <a:rPr lang="pt-BR" sz="2400" dirty="0" smtClean="0"/>
              <a:t> clínico ou </a:t>
            </a:r>
            <a:r>
              <a:rPr lang="pt-BR" sz="2400" dirty="0" err="1" smtClean="0"/>
              <a:t>subclínico</a:t>
            </a:r>
            <a:r>
              <a:rPr lang="pt-BR" sz="2400" dirty="0" smtClean="0"/>
              <a:t> associado ao nódulo autônomo</a:t>
            </a:r>
          </a:p>
          <a:p>
            <a:pPr>
              <a:lnSpc>
                <a:spcPct val="115000"/>
              </a:lnSpc>
              <a:buNone/>
            </a:pPr>
            <a:r>
              <a:rPr lang="pt-BR" sz="2000" dirty="0" smtClean="0"/>
              <a:t>	-</a:t>
            </a:r>
            <a:r>
              <a:rPr lang="pt-BR" sz="2400" dirty="0" smtClean="0"/>
              <a:t>Hipotireoidismo clínico ou </a:t>
            </a:r>
            <a:r>
              <a:rPr lang="pt-BR" sz="2400" dirty="0" err="1" smtClean="0"/>
              <a:t>subclínico</a:t>
            </a:r>
            <a:r>
              <a:rPr lang="pt-BR" sz="2400" dirty="0" smtClean="0"/>
              <a:t> na tireoidite auto-imune</a:t>
            </a:r>
          </a:p>
          <a:p>
            <a:pPr>
              <a:lnSpc>
                <a:spcPct val="115000"/>
              </a:lnSpc>
            </a:pPr>
            <a:r>
              <a:rPr lang="pt-BR" sz="2400" dirty="0" smtClean="0"/>
              <a:t>Anticorpos </a:t>
            </a:r>
            <a:r>
              <a:rPr lang="pt-BR" sz="2400" dirty="0" err="1" smtClean="0"/>
              <a:t>anti-tireoperoxidase</a:t>
            </a:r>
            <a:r>
              <a:rPr lang="pt-BR" sz="2400" dirty="0" smtClean="0"/>
              <a:t>: Presente na tireoidite crônica auto-imune</a:t>
            </a:r>
          </a:p>
          <a:p>
            <a:pPr>
              <a:lnSpc>
                <a:spcPct val="115000"/>
              </a:lnSpc>
            </a:pPr>
            <a:r>
              <a:rPr lang="pt-BR" sz="2400" dirty="0" smtClean="0"/>
              <a:t>Calcitonina:  elevado no carcinoma medular</a:t>
            </a:r>
          </a:p>
        </p:txBody>
      </p:sp>
      <p:sp>
        <p:nvSpPr>
          <p:cNvPr id="195587" name="Rectangle 4"/>
          <p:cNvSpPr>
            <a:spLocks noGrp="1" noChangeArrowheads="1"/>
          </p:cNvSpPr>
          <p:nvPr>
            <p:ph type="title"/>
          </p:nvPr>
        </p:nvSpPr>
        <p:spPr>
          <a:xfrm>
            <a:off x="323850" y="115888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b="1" dirty="0" err="1" smtClean="0"/>
              <a:t>Nódulo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Tireoidiano</a:t>
            </a:r>
            <a:r>
              <a:rPr lang="en-US" sz="3600" b="1" dirty="0" smtClean="0"/>
              <a:t> </a:t>
            </a:r>
            <a:br>
              <a:rPr lang="en-US" sz="3600" b="1" dirty="0" smtClean="0"/>
            </a:br>
            <a:r>
              <a:rPr lang="en-US" sz="2800" b="1" dirty="0" err="1" smtClean="0"/>
              <a:t>Avaliação</a:t>
            </a:r>
            <a:r>
              <a:rPr lang="en-US" sz="2800" b="1" dirty="0" smtClean="0"/>
              <a:t> Laboratorial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4294967295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ChangeArrowheads="1"/>
          </p:cNvSpPr>
          <p:nvPr/>
        </p:nvSpPr>
        <p:spPr bwMode="auto">
          <a:xfrm>
            <a:off x="459642" y="2208213"/>
            <a:ext cx="8433533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228600">
              <a:buFontTx/>
              <a:buChar char="•"/>
              <a:tabLst>
                <a:tab pos="228600" algn="l"/>
              </a:tabLst>
            </a:pPr>
            <a:r>
              <a:rPr lang="pt-BR" sz="2400" dirty="0">
                <a:latin typeface="Calibri" pitchFamily="34" charset="0"/>
              </a:rPr>
              <a:t> Indicado apenas na suspeita de nódulo autônomo.</a:t>
            </a:r>
            <a:endParaRPr lang="pt-BR" sz="2400" dirty="0">
              <a:latin typeface="Calibri" pitchFamily="34" charset="0"/>
              <a:sym typeface="Symbol" pitchFamily="18" charset="2"/>
            </a:endParaRPr>
          </a:p>
          <a:p>
            <a:pPr marL="342900" indent="-342900"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pt-BR" sz="2400" dirty="0">
                <a:solidFill>
                  <a:srgbClr val="000000"/>
                </a:solidFill>
                <a:latin typeface="Calibri"/>
              </a:rPr>
              <a:t>SEMPRE pedir quando TSH está suprimido</a:t>
            </a:r>
          </a:p>
          <a:p>
            <a:pPr indent="228600">
              <a:buFontTx/>
              <a:buChar char="•"/>
              <a:tabLst>
                <a:tab pos="228600" algn="l"/>
              </a:tabLst>
            </a:pPr>
            <a:r>
              <a:rPr lang="pt-BR" sz="2400" dirty="0">
                <a:latin typeface="Calibri" pitchFamily="34" charset="0"/>
              </a:rPr>
              <a:t>Nódulos </a:t>
            </a:r>
            <a:r>
              <a:rPr lang="pt-BR" sz="2400" dirty="0" err="1">
                <a:latin typeface="Calibri" pitchFamily="34" charset="0"/>
              </a:rPr>
              <a:t>hipercaptantes</a:t>
            </a:r>
            <a:r>
              <a:rPr lang="pt-BR" sz="2400" dirty="0">
                <a:latin typeface="Calibri" pitchFamily="34" charset="0"/>
              </a:rPr>
              <a:t> (nódulos quentes): são benignos e 	 podem corresponder a adenoma folicular</a:t>
            </a:r>
          </a:p>
          <a:p>
            <a:pPr indent="228600">
              <a:buFontTx/>
              <a:buChar char="•"/>
              <a:tabLst>
                <a:tab pos="228600" algn="l"/>
              </a:tabLst>
            </a:pPr>
            <a:endParaRPr lang="pt-BR" sz="2400" dirty="0">
              <a:latin typeface="Calibri" pitchFamily="34" charset="0"/>
            </a:endParaRPr>
          </a:p>
          <a:p>
            <a:pPr indent="228600">
              <a:buFontTx/>
              <a:buChar char="•"/>
              <a:tabLst>
                <a:tab pos="228600" algn="l"/>
              </a:tabLst>
            </a:pPr>
            <a:r>
              <a:rPr lang="pt-BR" sz="2400" dirty="0">
                <a:latin typeface="Calibri" pitchFamily="34" charset="0"/>
              </a:rPr>
              <a:t> Os carcinomas de tireoide e maioria dos nódulos benignos normalmente se apresentam como nódulos </a:t>
            </a:r>
            <a:r>
              <a:rPr lang="pt-BR" sz="2400" dirty="0" err="1">
                <a:latin typeface="Calibri" pitchFamily="34" charset="0"/>
              </a:rPr>
              <a:t>hipocaptantes</a:t>
            </a:r>
            <a:r>
              <a:rPr lang="pt-BR" sz="2400" dirty="0">
                <a:latin typeface="Calibri" pitchFamily="34" charset="0"/>
              </a:rPr>
              <a:t> (frios) à </a:t>
            </a:r>
            <a:r>
              <a:rPr lang="pt-BR" sz="2400" dirty="0" err="1">
                <a:latin typeface="Calibri" pitchFamily="34" charset="0"/>
              </a:rPr>
              <a:t>cintilografia</a:t>
            </a:r>
            <a:r>
              <a:rPr lang="pt-BR" sz="2400" dirty="0">
                <a:latin typeface="Calibri" pitchFamily="34" charset="0"/>
              </a:rPr>
              <a:t>. </a:t>
            </a:r>
          </a:p>
        </p:txBody>
      </p:sp>
      <p:sp>
        <p:nvSpPr>
          <p:cNvPr id="196611" name="Rectangle 3"/>
          <p:cNvSpPr>
            <a:spLocks noChangeArrowheads="1"/>
          </p:cNvSpPr>
          <p:nvPr/>
        </p:nvSpPr>
        <p:spPr bwMode="auto">
          <a:xfrm>
            <a:off x="179388" y="269875"/>
            <a:ext cx="8686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600" b="1" dirty="0" err="1">
                <a:latin typeface="Calibri" pitchFamily="34" charset="0"/>
              </a:rPr>
              <a:t>Nódulos</a:t>
            </a:r>
            <a:r>
              <a:rPr lang="en-US" sz="3600" b="1" dirty="0">
                <a:latin typeface="Calibri" pitchFamily="34" charset="0"/>
              </a:rPr>
              <a:t> </a:t>
            </a:r>
            <a:br>
              <a:rPr lang="en-US" sz="3600" b="1" dirty="0">
                <a:latin typeface="Calibri" pitchFamily="34" charset="0"/>
              </a:rPr>
            </a:br>
            <a:r>
              <a:rPr lang="en-US" sz="2800" b="1" dirty="0" err="1">
                <a:latin typeface="Calibri" pitchFamily="34" charset="0"/>
              </a:rPr>
              <a:t>Avaliação</a:t>
            </a:r>
            <a:r>
              <a:rPr lang="en-US" sz="2800" b="1" dirty="0">
                <a:latin typeface="Calibri" pitchFamily="34" charset="0"/>
              </a:rPr>
              <a:t> </a:t>
            </a:r>
            <a:r>
              <a:rPr lang="en-US" sz="2800" b="1" dirty="0" err="1">
                <a:latin typeface="Calibri" pitchFamily="34" charset="0"/>
              </a:rPr>
              <a:t>Cintilográfica</a:t>
            </a:r>
            <a:endParaRPr lang="en-US" sz="28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2"/>
          <p:cNvSpPr>
            <a:spLocks noChangeArrowheads="1"/>
          </p:cNvSpPr>
          <p:nvPr/>
        </p:nvSpPr>
        <p:spPr bwMode="auto">
          <a:xfrm>
            <a:off x="0" y="0"/>
            <a:ext cx="91440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BR">
              <a:latin typeface="Calibri" pitchFamily="34" charset="0"/>
            </a:endParaRPr>
          </a:p>
        </p:txBody>
      </p:sp>
      <p:sp>
        <p:nvSpPr>
          <p:cNvPr id="200707" name="Text Box 3"/>
          <p:cNvSpPr txBox="1">
            <a:spLocks noChangeArrowheads="1"/>
          </p:cNvSpPr>
          <p:nvPr/>
        </p:nvSpPr>
        <p:spPr bwMode="auto">
          <a:xfrm>
            <a:off x="271463" y="4397375"/>
            <a:ext cx="86010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pt-BR" sz="2400" b="1">
              <a:solidFill>
                <a:srgbClr val="FFFF00"/>
              </a:solidFill>
              <a:latin typeface="Times New Roman" pitchFamily="18" charset="0"/>
            </a:endParaRPr>
          </a:p>
          <a:p>
            <a:pPr eaLnBrk="0" hangingPunct="0"/>
            <a:r>
              <a:rPr lang="pt-BR" sz="2400">
                <a:solidFill>
                  <a:srgbClr val="FFFF00"/>
                </a:solidFill>
                <a:latin typeface="Times New Roman" pitchFamily="18" charset="0"/>
              </a:rPr>
              <a:t>	</a:t>
            </a:r>
            <a:r>
              <a:rPr lang="pt-BR" sz="2400" b="1">
                <a:solidFill>
                  <a:srgbClr val="FFFF00"/>
                </a:solidFill>
                <a:latin typeface="Times New Roman" pitchFamily="18" charset="0"/>
              </a:rPr>
              <a:t>	</a:t>
            </a:r>
            <a:r>
              <a:rPr lang="pt-BR" sz="2400">
                <a:solidFill>
                  <a:srgbClr val="FFFF00"/>
                </a:solidFill>
                <a:latin typeface="Times New Roman" pitchFamily="18" charset="0"/>
              </a:rPr>
              <a:t>	</a:t>
            </a:r>
          </a:p>
        </p:txBody>
      </p:sp>
      <p:sp>
        <p:nvSpPr>
          <p:cNvPr id="200708" name="Text Box 4"/>
          <p:cNvSpPr txBox="1">
            <a:spLocks noChangeArrowheads="1"/>
          </p:cNvSpPr>
          <p:nvPr/>
        </p:nvSpPr>
        <p:spPr bwMode="auto">
          <a:xfrm>
            <a:off x="406400" y="395288"/>
            <a:ext cx="81962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 sz="2800" i="1">
              <a:latin typeface="Times New Roman" pitchFamily="18" charset="0"/>
            </a:endParaRPr>
          </a:p>
        </p:txBody>
      </p:sp>
      <p:sp>
        <p:nvSpPr>
          <p:cNvPr id="197637" name="Text Box 5"/>
          <p:cNvSpPr txBox="1">
            <a:spLocks noChangeArrowheads="1"/>
          </p:cNvSpPr>
          <p:nvPr/>
        </p:nvSpPr>
        <p:spPr bwMode="auto">
          <a:xfrm>
            <a:off x="-590550" y="3162300"/>
            <a:ext cx="1635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n-US" sz="2400" i="1">
              <a:latin typeface="Times New Roman" pitchFamily="18" charset="0"/>
            </a:endParaRPr>
          </a:p>
        </p:txBody>
      </p:sp>
      <p:sp>
        <p:nvSpPr>
          <p:cNvPr id="200710" name="Text Box 6"/>
          <p:cNvSpPr txBox="1">
            <a:spLocks noChangeArrowheads="1"/>
          </p:cNvSpPr>
          <p:nvPr/>
        </p:nvSpPr>
        <p:spPr bwMode="auto">
          <a:xfrm>
            <a:off x="-758825" y="3276600"/>
            <a:ext cx="1635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en-US" sz="2400" i="1">
              <a:latin typeface="Times New Roman" pitchFamily="18" charset="0"/>
            </a:endParaRPr>
          </a:p>
        </p:txBody>
      </p:sp>
      <p:sp>
        <p:nvSpPr>
          <p:cNvPr id="197639" name="Text Box 7"/>
          <p:cNvSpPr txBox="1">
            <a:spLocks noChangeArrowheads="1"/>
          </p:cNvSpPr>
          <p:nvPr/>
        </p:nvSpPr>
        <p:spPr bwMode="auto">
          <a:xfrm>
            <a:off x="476250" y="204788"/>
            <a:ext cx="80645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n-US" sz="3600" b="1" dirty="0" err="1">
                <a:latin typeface="Calibri" pitchFamily="34" charset="0"/>
              </a:rPr>
              <a:t>Nódulos</a:t>
            </a:r>
            <a:r>
              <a:rPr lang="en-US" sz="3600" b="1" dirty="0">
                <a:latin typeface="Calibri" pitchFamily="34" charset="0"/>
              </a:rPr>
              <a:t> </a:t>
            </a:r>
            <a:br>
              <a:rPr lang="en-US" sz="3600" b="1" dirty="0">
                <a:latin typeface="Calibri" pitchFamily="34" charset="0"/>
              </a:rPr>
            </a:br>
            <a:r>
              <a:rPr lang="pt-BR" sz="3200" b="1" dirty="0">
                <a:latin typeface="Calibri" pitchFamily="34" charset="0"/>
              </a:rPr>
              <a:t>Características </a:t>
            </a:r>
            <a:r>
              <a:rPr lang="pt-BR" sz="3200" b="1" dirty="0" smtClean="0">
                <a:latin typeface="Calibri" pitchFamily="34" charset="0"/>
              </a:rPr>
              <a:t>ultrassonográficas </a:t>
            </a:r>
            <a:r>
              <a:rPr lang="pt-BR" sz="3200" b="1" dirty="0">
                <a:latin typeface="Calibri" pitchFamily="34" charset="0"/>
              </a:rPr>
              <a:t>sugestivas de benignidade</a:t>
            </a:r>
          </a:p>
        </p:txBody>
      </p:sp>
      <p:sp>
        <p:nvSpPr>
          <p:cNvPr id="197640" name="Text Box 8"/>
          <p:cNvSpPr txBox="1">
            <a:spLocks noChangeArrowheads="1"/>
          </p:cNvSpPr>
          <p:nvPr/>
        </p:nvSpPr>
        <p:spPr bwMode="auto">
          <a:xfrm>
            <a:off x="541338" y="2408744"/>
            <a:ext cx="804545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buFont typeface="Wingdings" pitchFamily="2" charset="2"/>
              <a:buChar char="§"/>
            </a:pPr>
            <a:endParaRPr lang="pt-BR" sz="2400" dirty="0">
              <a:latin typeface="Calibri" pitchFamily="34" charset="0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pt-BR" sz="2400" dirty="0">
                <a:latin typeface="Calibri" pitchFamily="34" charset="0"/>
              </a:rPr>
              <a:t> Imagem nodular </a:t>
            </a:r>
            <a:r>
              <a:rPr lang="pt-BR" sz="2400" dirty="0" err="1">
                <a:latin typeface="Calibri" pitchFamily="34" charset="0"/>
              </a:rPr>
              <a:t>anecóica</a:t>
            </a:r>
            <a:r>
              <a:rPr lang="pt-BR" sz="2400" dirty="0">
                <a:latin typeface="Calibri" pitchFamily="34" charset="0"/>
              </a:rPr>
              <a:t>: cisto de </a:t>
            </a:r>
            <a:r>
              <a:rPr lang="pt-BR" sz="2400" dirty="0" smtClean="0">
                <a:latin typeface="Calibri" pitchFamily="34" charset="0"/>
              </a:rPr>
              <a:t>tireoide</a:t>
            </a:r>
            <a:endParaRPr lang="pt-BR" sz="2400" dirty="0">
              <a:latin typeface="Calibri" pitchFamily="34" charset="0"/>
            </a:endParaRPr>
          </a:p>
          <a:p>
            <a:pPr eaLnBrk="0" hangingPunct="0">
              <a:buFont typeface="Wingdings" pitchFamily="2" charset="2"/>
              <a:buChar char="§"/>
            </a:pPr>
            <a:endParaRPr lang="pt-BR" sz="2400" dirty="0">
              <a:latin typeface="Calibri" pitchFamily="34" charset="0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pt-BR" sz="2400" dirty="0">
                <a:latin typeface="Calibri" pitchFamily="34" charset="0"/>
              </a:rPr>
              <a:t> Nódulos com </a:t>
            </a:r>
            <a:r>
              <a:rPr lang="pt-BR" sz="2400" dirty="0" err="1">
                <a:latin typeface="Calibri" pitchFamily="34" charset="0"/>
              </a:rPr>
              <a:t>ecogenicidade</a:t>
            </a:r>
            <a:r>
              <a:rPr lang="pt-BR" sz="2400" dirty="0">
                <a:latin typeface="Calibri" pitchFamily="34" charset="0"/>
              </a:rPr>
              <a:t> normal (</a:t>
            </a:r>
            <a:r>
              <a:rPr lang="pt-BR" sz="2400" dirty="0" err="1">
                <a:latin typeface="Calibri" pitchFamily="34" charset="0"/>
              </a:rPr>
              <a:t>isoecóico</a:t>
            </a:r>
            <a:r>
              <a:rPr lang="pt-BR" sz="2400" dirty="0">
                <a:latin typeface="Calibri" pitchFamily="34" charset="0"/>
              </a:rPr>
              <a:t>) ou aumentada (</a:t>
            </a:r>
            <a:r>
              <a:rPr lang="pt-BR" sz="2400" dirty="0" err="1">
                <a:latin typeface="Calibri" pitchFamily="34" charset="0"/>
              </a:rPr>
              <a:t>hiperecóico</a:t>
            </a:r>
            <a:r>
              <a:rPr lang="pt-BR" sz="2400" dirty="0">
                <a:latin typeface="Calibri" pitchFamily="34" charset="0"/>
              </a:rPr>
              <a:t>)</a:t>
            </a:r>
          </a:p>
          <a:p>
            <a:pPr eaLnBrk="0" hangingPunct="0">
              <a:buFont typeface="Wingdings" pitchFamily="2" charset="2"/>
              <a:buNone/>
            </a:pPr>
            <a:endParaRPr lang="pt-BR" sz="2400" dirty="0">
              <a:latin typeface="Calibri" pitchFamily="34" charset="0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pt-BR" sz="2400" dirty="0">
                <a:latin typeface="Calibri" pitchFamily="34" charset="0"/>
              </a:rPr>
              <a:t> Nódulos mistos (semelhantes a queijo </a:t>
            </a:r>
            <a:r>
              <a:rPr lang="pt-BR" sz="2400" dirty="0" err="1">
                <a:latin typeface="Calibri" pitchFamily="34" charset="0"/>
              </a:rPr>
              <a:t>suiço</a:t>
            </a:r>
            <a:r>
              <a:rPr lang="pt-BR" sz="2400" dirty="0">
                <a:latin typeface="Calibri" pitchFamily="34" charset="0"/>
              </a:rPr>
              <a:t>)</a:t>
            </a:r>
          </a:p>
          <a:p>
            <a:pPr eaLnBrk="0" hangingPunct="0">
              <a:buFont typeface="Wingdings" pitchFamily="2" charset="2"/>
              <a:buChar char="§"/>
            </a:pPr>
            <a:endParaRPr lang="pt-BR" sz="2400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0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0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707" grpId="0" autoUpdateAnimBg="0"/>
      <p:bldP spid="200708" grpId="0" autoUpdateAnimBg="0"/>
      <p:bldP spid="200710" grpId="0" autoUpdateAnimBg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ChangeArrowheads="1"/>
          </p:cNvSpPr>
          <p:nvPr/>
        </p:nvSpPr>
        <p:spPr bwMode="auto">
          <a:xfrm>
            <a:off x="0" y="0"/>
            <a:ext cx="91440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BR">
              <a:latin typeface="Calibri" pitchFamily="34" charset="0"/>
            </a:endParaRPr>
          </a:p>
        </p:txBody>
      </p:sp>
      <p:sp>
        <p:nvSpPr>
          <p:cNvPr id="202755" name="Text Box 3"/>
          <p:cNvSpPr txBox="1">
            <a:spLocks noChangeArrowheads="1"/>
          </p:cNvSpPr>
          <p:nvPr/>
        </p:nvSpPr>
        <p:spPr bwMode="auto">
          <a:xfrm>
            <a:off x="406400" y="395288"/>
            <a:ext cx="81962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 sz="2800" i="1">
              <a:latin typeface="Times New Roman" pitchFamily="18" charset="0"/>
            </a:endParaRPr>
          </a:p>
        </p:txBody>
      </p:sp>
      <p:sp>
        <p:nvSpPr>
          <p:cNvPr id="198660" name="Text Box 4"/>
          <p:cNvSpPr txBox="1">
            <a:spLocks noChangeArrowheads="1"/>
          </p:cNvSpPr>
          <p:nvPr/>
        </p:nvSpPr>
        <p:spPr bwMode="auto">
          <a:xfrm>
            <a:off x="-590550" y="3162300"/>
            <a:ext cx="1635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n-US" sz="2400" i="1">
              <a:latin typeface="Times New Roman" pitchFamily="18" charset="0"/>
            </a:endParaRPr>
          </a:p>
        </p:txBody>
      </p:sp>
      <p:sp>
        <p:nvSpPr>
          <p:cNvPr id="202757" name="Text Box 5"/>
          <p:cNvSpPr txBox="1">
            <a:spLocks noChangeArrowheads="1"/>
          </p:cNvSpPr>
          <p:nvPr/>
        </p:nvSpPr>
        <p:spPr bwMode="auto">
          <a:xfrm>
            <a:off x="-758825" y="3276600"/>
            <a:ext cx="1635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en-US" sz="2400" i="1">
              <a:latin typeface="Times New Roman" pitchFamily="18" charset="0"/>
            </a:endParaRPr>
          </a:p>
        </p:txBody>
      </p:sp>
      <p:sp>
        <p:nvSpPr>
          <p:cNvPr id="198662" name="Text Box 6"/>
          <p:cNvSpPr txBox="1">
            <a:spLocks noChangeArrowheads="1"/>
          </p:cNvSpPr>
          <p:nvPr/>
        </p:nvSpPr>
        <p:spPr bwMode="auto">
          <a:xfrm>
            <a:off x="746125" y="25400"/>
            <a:ext cx="76104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n-US" sz="3600" b="1" dirty="0" err="1">
                <a:latin typeface="Calibri" pitchFamily="34" charset="0"/>
              </a:rPr>
              <a:t>Nódulos</a:t>
            </a:r>
            <a:r>
              <a:rPr lang="en-US" sz="3600" b="1" dirty="0">
                <a:latin typeface="Calibri" pitchFamily="34" charset="0"/>
              </a:rPr>
              <a:t> </a:t>
            </a:r>
            <a:br>
              <a:rPr lang="en-US" sz="3600" b="1" dirty="0">
                <a:latin typeface="Calibri" pitchFamily="34" charset="0"/>
              </a:rPr>
            </a:br>
            <a:r>
              <a:rPr lang="pt-BR" sz="3200" b="1" dirty="0">
                <a:latin typeface="Calibri" pitchFamily="34" charset="0"/>
              </a:rPr>
              <a:t>Características </a:t>
            </a:r>
            <a:r>
              <a:rPr lang="pt-BR" sz="3200" b="1" dirty="0" smtClean="0">
                <a:latin typeface="Calibri" pitchFamily="34" charset="0"/>
              </a:rPr>
              <a:t>ultrassonográficas </a:t>
            </a:r>
            <a:r>
              <a:rPr lang="pt-BR" sz="3200" b="1" dirty="0">
                <a:latin typeface="Calibri" pitchFamily="34" charset="0"/>
              </a:rPr>
              <a:t>sugestivas de malignidade</a:t>
            </a:r>
          </a:p>
        </p:txBody>
      </p:sp>
      <p:sp>
        <p:nvSpPr>
          <p:cNvPr id="198663" name="Text Box 7"/>
          <p:cNvSpPr txBox="1">
            <a:spLocks noChangeArrowheads="1"/>
          </p:cNvSpPr>
          <p:nvPr/>
        </p:nvSpPr>
        <p:spPr bwMode="auto">
          <a:xfrm>
            <a:off x="652463" y="2251075"/>
            <a:ext cx="7807325" cy="387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just" eaLnBrk="0" hangingPunct="0">
              <a:lnSpc>
                <a:spcPct val="115000"/>
              </a:lnSpc>
              <a:buFont typeface="Wingdings" pitchFamily="2" charset="2"/>
              <a:buAutoNum type="arabicPeriod"/>
            </a:pPr>
            <a:r>
              <a:rPr lang="pt-BR" sz="2400" b="1" dirty="0" err="1">
                <a:latin typeface="Calibri" pitchFamily="34" charset="0"/>
              </a:rPr>
              <a:t>Ecogenicidade</a:t>
            </a:r>
            <a:r>
              <a:rPr lang="pt-BR" sz="2400" b="1" dirty="0">
                <a:latin typeface="Calibri" pitchFamily="34" charset="0"/>
              </a:rPr>
              <a:t> diminuída (</a:t>
            </a:r>
            <a:r>
              <a:rPr lang="pt-BR" sz="2400" b="1" dirty="0" err="1">
                <a:latin typeface="Calibri" pitchFamily="34" charset="0"/>
              </a:rPr>
              <a:t>hipoecóicos</a:t>
            </a:r>
            <a:r>
              <a:rPr lang="pt-BR" sz="2400" b="1" dirty="0">
                <a:latin typeface="Calibri" pitchFamily="34" charset="0"/>
              </a:rPr>
              <a:t>)</a:t>
            </a:r>
          </a:p>
          <a:p>
            <a:pPr marL="342900" indent="-342900" algn="just" eaLnBrk="0" hangingPunct="0">
              <a:lnSpc>
                <a:spcPct val="115000"/>
              </a:lnSpc>
              <a:buFont typeface="Wingdings" pitchFamily="2" charset="2"/>
              <a:buAutoNum type="arabicPeriod"/>
            </a:pPr>
            <a:r>
              <a:rPr lang="pt-BR" sz="2400" b="1" dirty="0">
                <a:latin typeface="Calibri" pitchFamily="34" charset="0"/>
              </a:rPr>
              <a:t>Contornos irregulares</a:t>
            </a:r>
          </a:p>
          <a:p>
            <a:pPr marL="342900" indent="-342900" algn="just" eaLnBrk="0" hangingPunct="0">
              <a:lnSpc>
                <a:spcPct val="115000"/>
              </a:lnSpc>
              <a:buFont typeface="Wingdings" pitchFamily="2" charset="2"/>
              <a:buAutoNum type="arabicPeriod"/>
            </a:pPr>
            <a:r>
              <a:rPr lang="pt-BR" sz="2400" b="1" dirty="0" err="1">
                <a:latin typeface="Calibri" pitchFamily="34" charset="0"/>
              </a:rPr>
              <a:t>Microcalcificações</a:t>
            </a:r>
            <a:r>
              <a:rPr lang="pt-BR" sz="2400" b="1" dirty="0">
                <a:latin typeface="Calibri" pitchFamily="34" charset="0"/>
              </a:rPr>
              <a:t> </a:t>
            </a:r>
          </a:p>
          <a:p>
            <a:pPr marL="342900" indent="-342900" algn="just" eaLnBrk="0" hangingPunct="0">
              <a:lnSpc>
                <a:spcPct val="115000"/>
              </a:lnSpc>
              <a:buFontTx/>
              <a:buAutoNum type="arabicPeriod"/>
            </a:pPr>
            <a:r>
              <a:rPr lang="pt-BR" sz="2400" b="1" dirty="0">
                <a:latin typeface="Calibri" pitchFamily="34" charset="0"/>
              </a:rPr>
              <a:t>Invasão de estruturas adjacentes, por exemplo, musculatura anterior do pescoço</a:t>
            </a:r>
          </a:p>
          <a:p>
            <a:pPr marL="342900" indent="-342900" algn="just" eaLnBrk="0" hangingPunct="0">
              <a:lnSpc>
                <a:spcPct val="115000"/>
              </a:lnSpc>
              <a:buFontTx/>
              <a:buAutoNum type="arabicPeriod"/>
            </a:pPr>
            <a:r>
              <a:rPr lang="pt-BR" sz="2400" b="1" dirty="0">
                <a:latin typeface="Calibri" pitchFamily="34" charset="0"/>
              </a:rPr>
              <a:t>Presença de </a:t>
            </a:r>
            <a:r>
              <a:rPr lang="pt-BR" sz="2400" b="1" dirty="0" err="1">
                <a:latin typeface="Calibri" pitchFamily="34" charset="0"/>
              </a:rPr>
              <a:t>linfonodos</a:t>
            </a:r>
            <a:r>
              <a:rPr lang="pt-BR" sz="2400" b="1" dirty="0">
                <a:latin typeface="Calibri" pitchFamily="34" charset="0"/>
              </a:rPr>
              <a:t> suspeitos: aspecto nodular, com aumento da </a:t>
            </a:r>
            <a:r>
              <a:rPr lang="pt-BR" sz="2400" b="1" dirty="0" err="1">
                <a:latin typeface="Calibri" pitchFamily="34" charset="0"/>
              </a:rPr>
              <a:t>ecogenicidade</a:t>
            </a:r>
            <a:r>
              <a:rPr lang="pt-BR" sz="2400" b="1" dirty="0">
                <a:latin typeface="Calibri" pitchFamily="34" charset="0"/>
              </a:rPr>
              <a:t>, podendo ocorrer</a:t>
            </a:r>
            <a:r>
              <a:rPr lang="pt-BR" sz="2400" b="1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pt-BR" sz="2400" b="1" dirty="0">
                <a:latin typeface="Calibri" pitchFamily="34" charset="0"/>
              </a:rPr>
              <a:t>degeneração cística</a:t>
            </a:r>
          </a:p>
          <a:p>
            <a:pPr marL="342900" indent="-342900" algn="just" eaLnBrk="0" hangingPunct="0">
              <a:lnSpc>
                <a:spcPct val="115000"/>
              </a:lnSpc>
              <a:buFontTx/>
              <a:buAutoNum type="arabicPeriod"/>
            </a:pPr>
            <a:endParaRPr lang="pt-BR" sz="2400" b="1" dirty="0">
              <a:latin typeface="Times New Roman" pitchFamily="18" charset="0"/>
            </a:endParaRPr>
          </a:p>
        </p:txBody>
      </p:sp>
      <p:sp>
        <p:nvSpPr>
          <p:cNvPr id="202760" name="Text Box 8"/>
          <p:cNvSpPr txBox="1">
            <a:spLocks noChangeArrowheads="1"/>
          </p:cNvSpPr>
          <p:nvPr/>
        </p:nvSpPr>
        <p:spPr bwMode="auto">
          <a:xfrm>
            <a:off x="271463" y="4876800"/>
            <a:ext cx="8128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pt-BR" sz="2400" b="1">
              <a:solidFill>
                <a:srgbClr val="FFFF00"/>
              </a:solidFill>
              <a:latin typeface="Times New Roman" pitchFamily="18" charset="0"/>
            </a:endParaRPr>
          </a:p>
          <a:p>
            <a:pPr eaLnBrk="0" hangingPunct="0"/>
            <a:endParaRPr lang="pt-BR" sz="2400">
              <a:solidFill>
                <a:srgbClr val="FFFF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2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2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5" grpId="0" autoUpdateAnimBg="0"/>
      <p:bldP spid="202757" grpId="0" autoUpdateAnimBg="0"/>
      <p:bldP spid="202760" grpId="0" autoUpdateAnimBg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676775" y="2654300"/>
            <a:ext cx="3833813" cy="0"/>
            <a:chOff x="28" y="0"/>
            <a:chExt cx="2415" cy="0"/>
          </a:xfrm>
        </p:grpSpPr>
        <p:sp>
          <p:nvSpPr>
            <p:cNvPr id="5133" name="Rectangle 3"/>
            <p:cNvSpPr>
              <a:spLocks noChangeArrowheads="1"/>
            </p:cNvSpPr>
            <p:nvPr/>
          </p:nvSpPr>
          <p:spPr bwMode="auto">
            <a:xfrm>
              <a:off x="28" y="0"/>
              <a:ext cx="1378" cy="0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lg" len="lg"/>
            </a:ln>
          </p:spPr>
          <p:txBody>
            <a:bodyPr>
              <a:spAutoFit/>
            </a:bodyPr>
            <a:lstStyle/>
            <a:p>
              <a:endParaRPr lang="pt-BR"/>
            </a:p>
          </p:txBody>
        </p:sp>
        <p:sp>
          <p:nvSpPr>
            <p:cNvPr id="5134" name="Rectangle 4"/>
            <p:cNvSpPr>
              <a:spLocks noChangeArrowheads="1"/>
            </p:cNvSpPr>
            <p:nvPr/>
          </p:nvSpPr>
          <p:spPr bwMode="auto">
            <a:xfrm>
              <a:off x="1406" y="0"/>
              <a:ext cx="1037" cy="0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lg" len="lg"/>
            </a:ln>
          </p:spPr>
          <p:txBody>
            <a:bodyPr>
              <a:spAutoFit/>
            </a:bodyPr>
            <a:lstStyle/>
            <a:p>
              <a:endParaRPr lang="pt-BR"/>
            </a:p>
          </p:txBody>
        </p:sp>
      </p:grpSp>
      <p:sp>
        <p:nvSpPr>
          <p:cNvPr id="5126" name="Text Box 5"/>
          <p:cNvSpPr txBox="1">
            <a:spLocks noChangeArrowheads="1"/>
          </p:cNvSpPr>
          <p:nvPr/>
        </p:nvSpPr>
        <p:spPr bwMode="auto">
          <a:xfrm>
            <a:off x="1800225" y="4668838"/>
            <a:ext cx="18415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lg" len="lg"/>
          </a:ln>
        </p:spPr>
        <p:txBody>
          <a:bodyPr wrap="none">
            <a:spAutoFit/>
          </a:bodyPr>
          <a:lstStyle/>
          <a:p>
            <a:pPr algn="l" eaLnBrk="0" hangingPunct="0"/>
            <a:endParaRPr lang="pt-BR" sz="2400">
              <a:latin typeface="Tahoma" pitchFamily="34" charset="0"/>
            </a:endParaRPr>
          </a:p>
        </p:txBody>
      </p:sp>
      <p:sp>
        <p:nvSpPr>
          <p:cNvPr id="5127" name="Text Box 6"/>
          <p:cNvSpPr txBox="1">
            <a:spLocks noChangeArrowheads="1"/>
          </p:cNvSpPr>
          <p:nvPr/>
        </p:nvSpPr>
        <p:spPr bwMode="auto">
          <a:xfrm>
            <a:off x="6300788" y="6094413"/>
            <a:ext cx="2794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lg" len="lg"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pt-BR" sz="2400">
                <a:latin typeface="Tahoma" pitchFamily="34" charset="0"/>
              </a:rPr>
              <a:t> </a:t>
            </a:r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4675188" y="3522663"/>
            <a:ext cx="225425" cy="2444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lg" len="lg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>
                <a:ea typeface="Times New Roman" pitchFamily="18" charset="0"/>
                <a:cs typeface="Arial" charset="0"/>
              </a:rPr>
              <a:t>  </a:t>
            </a:r>
            <a:endParaRPr lang="en-US" sz="2400">
              <a:latin typeface="Times New Roman" pitchFamily="18" charset="0"/>
              <a:ea typeface="Times New Roman" pitchFamily="18" charset="0"/>
              <a:cs typeface="Arial" charset="0"/>
            </a:endParaRPr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2124075" y="3887788"/>
            <a:ext cx="825500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lg" len="lg"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2000">
                <a:latin typeface="Tahoma" pitchFamily="34" charset="0"/>
              </a:rPr>
              <a:t>sólida</a:t>
            </a:r>
            <a:endParaRPr lang="pt-BR" sz="2000">
              <a:latin typeface="Tahoma" pitchFamily="34" charset="0"/>
            </a:endParaRPr>
          </a:p>
        </p:txBody>
      </p:sp>
      <p:sp>
        <p:nvSpPr>
          <p:cNvPr id="5132" name="Rectangle 14"/>
          <p:cNvSpPr>
            <a:spLocks noChangeArrowheads="1"/>
          </p:cNvSpPr>
          <p:nvPr/>
        </p:nvSpPr>
        <p:spPr bwMode="auto">
          <a:xfrm>
            <a:off x="6484938" y="3860800"/>
            <a:ext cx="842962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lg" len="lg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2000">
                <a:latin typeface="Tahoma" pitchFamily="34" charset="0"/>
                <a:ea typeface="Times New Roman" pitchFamily="18" charset="0"/>
                <a:cs typeface="Arial" charset="0"/>
              </a:rPr>
              <a:t> cística</a:t>
            </a:r>
          </a:p>
        </p:txBody>
      </p:sp>
      <p:pic>
        <p:nvPicPr>
          <p:cNvPr id="16" name="Picture 2" descr="D:\downloads\meyer\MÓDULO TIREOIDE 4o. ano - Revisão 2016 (F) JPG\Slide7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925" t="23912" r="7293" b="2389"/>
          <a:stretch/>
        </p:blipFill>
        <p:spPr bwMode="auto">
          <a:xfrm>
            <a:off x="179512" y="1938435"/>
            <a:ext cx="8784976" cy="42955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b="1" dirty="0"/>
              <a:t>Características USG</a:t>
            </a:r>
            <a:br>
              <a:rPr lang="pt-BR" b="1" dirty="0"/>
            </a:br>
            <a:r>
              <a:rPr lang="pt-BR" b="1" dirty="0" smtClean="0"/>
              <a:t>Estrutura</a:t>
            </a:r>
            <a:endParaRPr lang="pt-B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3"/>
          <p:cNvSpPr>
            <a:spLocks noChangeArrowheads="1"/>
          </p:cNvSpPr>
          <p:nvPr/>
        </p:nvSpPr>
        <p:spPr bwMode="auto">
          <a:xfrm>
            <a:off x="4443413" y="3306763"/>
            <a:ext cx="257175" cy="2444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lg" len="lg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>
                <a:ea typeface="Times New Roman" pitchFamily="18" charset="0"/>
                <a:cs typeface="Arial" charset="0"/>
              </a:rPr>
              <a:t>   </a:t>
            </a:r>
            <a:endParaRPr lang="en-US" sz="2400">
              <a:latin typeface="Times New Roman" pitchFamily="18" charset="0"/>
              <a:ea typeface="Times New Roman" pitchFamily="18" charset="0"/>
              <a:cs typeface="Arial" charset="0"/>
            </a:endParaRPr>
          </a:p>
        </p:txBody>
      </p:sp>
      <p:sp>
        <p:nvSpPr>
          <p:cNvPr id="6150" name="Rectangle 4"/>
          <p:cNvSpPr>
            <a:spLocks noChangeArrowheads="1"/>
          </p:cNvSpPr>
          <p:nvPr/>
        </p:nvSpPr>
        <p:spPr bwMode="auto">
          <a:xfrm>
            <a:off x="1722438" y="3789363"/>
            <a:ext cx="1652587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lg" len="lg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2000">
                <a:latin typeface="Tahoma" pitchFamily="34" charset="0"/>
                <a:ea typeface="Times New Roman" pitchFamily="18" charset="0"/>
                <a:cs typeface="Arial" charset="0"/>
              </a:rPr>
              <a:t> hipoecogênico</a:t>
            </a:r>
          </a:p>
        </p:txBody>
      </p:sp>
      <p:sp>
        <p:nvSpPr>
          <p:cNvPr id="6152" name="Rectangle 7"/>
          <p:cNvSpPr>
            <a:spLocks noChangeArrowheads="1"/>
          </p:cNvSpPr>
          <p:nvPr/>
        </p:nvSpPr>
        <p:spPr bwMode="auto">
          <a:xfrm>
            <a:off x="5724525" y="3789363"/>
            <a:ext cx="1611313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lg" len="lg"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2000">
                <a:latin typeface="Tahoma" pitchFamily="34" charset="0"/>
              </a:rPr>
              <a:t>isoecogênico</a:t>
            </a:r>
            <a:endParaRPr lang="pt-BR" sz="2000">
              <a:latin typeface="Tahoma" pitchFamily="34" charset="0"/>
            </a:endParaRPr>
          </a:p>
        </p:txBody>
      </p:sp>
      <p:pic>
        <p:nvPicPr>
          <p:cNvPr id="10" name="Picture 2" descr="D:\downloads\meyer\MÓDULO TIREOIDE 4o. ano - Revisão 2016 (F) JPG\Slide7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150" t="28154" r="5848" b="20481"/>
          <a:stretch/>
        </p:blipFill>
        <p:spPr bwMode="auto">
          <a:xfrm>
            <a:off x="0" y="2538484"/>
            <a:ext cx="9072832" cy="29787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b="1" dirty="0"/>
              <a:t>Características USG</a:t>
            </a:r>
            <a:br>
              <a:rPr lang="pt-BR" b="1" dirty="0"/>
            </a:br>
            <a:r>
              <a:rPr lang="pt-BR" b="1" dirty="0" err="1" smtClean="0"/>
              <a:t>Ecogenicidade</a:t>
            </a:r>
            <a:endParaRPr lang="pt-B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2"/>
          <p:cNvSpPr>
            <a:spLocks noChangeArrowheads="1"/>
          </p:cNvSpPr>
          <p:nvPr/>
        </p:nvSpPr>
        <p:spPr bwMode="auto">
          <a:xfrm>
            <a:off x="0" y="1287463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lg" len="lg"/>
          </a:ln>
        </p:spPr>
        <p:txBody>
          <a:bodyPr wrap="none" anchor="ctr">
            <a:spAutoFit/>
          </a:bodyPr>
          <a:lstStyle/>
          <a:p>
            <a:endParaRPr lang="pt-BR"/>
          </a:p>
        </p:txBody>
      </p:sp>
      <p:graphicFrame>
        <p:nvGraphicFramePr>
          <p:cNvPr id="7170" name="Object 3"/>
          <p:cNvGraphicFramePr>
            <a:graphicFrameLocks noChangeAspect="1"/>
          </p:cNvGraphicFramePr>
          <p:nvPr/>
        </p:nvGraphicFramePr>
        <p:xfrm>
          <a:off x="1157288" y="1806575"/>
          <a:ext cx="3244850" cy="2667000"/>
        </p:xfrm>
        <a:graphic>
          <a:graphicData uri="http://schemas.openxmlformats.org/presentationml/2006/ole">
            <p:oleObj spid="_x0000_s117782" name="PHOTO-PAINT" r:id="rId4" imgW="5574603" imgH="4558730" progId="">
              <p:embed/>
            </p:oleObj>
          </a:graphicData>
        </a:graphic>
      </p:graphicFrame>
      <p:sp>
        <p:nvSpPr>
          <p:cNvPr id="7173" name="Rectangle 4"/>
          <p:cNvSpPr>
            <a:spLocks noChangeArrowheads="1"/>
          </p:cNvSpPr>
          <p:nvPr/>
        </p:nvSpPr>
        <p:spPr bwMode="auto">
          <a:xfrm>
            <a:off x="4427538" y="3306763"/>
            <a:ext cx="288925" cy="2444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lg" len="lg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>
                <a:ea typeface="Times New Roman" pitchFamily="18" charset="0"/>
                <a:cs typeface="Arial" charset="0"/>
              </a:rPr>
              <a:t>    </a:t>
            </a:r>
            <a:endParaRPr lang="en-US" sz="2400">
              <a:latin typeface="Times New Roman" pitchFamily="18" charset="0"/>
              <a:ea typeface="Times New Roman" pitchFamily="18" charset="0"/>
              <a:cs typeface="Arial" charset="0"/>
            </a:endParaRPr>
          </a:p>
        </p:txBody>
      </p:sp>
      <p:sp>
        <p:nvSpPr>
          <p:cNvPr id="7174" name="Rectangle 5"/>
          <p:cNvSpPr>
            <a:spLocks noChangeArrowheads="1"/>
          </p:cNvSpPr>
          <p:nvPr/>
        </p:nvSpPr>
        <p:spPr bwMode="auto">
          <a:xfrm>
            <a:off x="1857375" y="4832350"/>
            <a:ext cx="1639888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lg" len="lg"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2000">
                <a:latin typeface="Tahoma" pitchFamily="34" charset="0"/>
              </a:rPr>
              <a:t>bem definido</a:t>
            </a:r>
            <a:endParaRPr lang="pt-BR" sz="2000">
              <a:latin typeface="Tahoma" pitchFamily="34" charset="0"/>
            </a:endParaRPr>
          </a:p>
        </p:txBody>
      </p:sp>
      <p:sp>
        <p:nvSpPr>
          <p:cNvPr id="7175" name="Rectangle 6"/>
          <p:cNvSpPr>
            <a:spLocks noChangeArrowheads="1"/>
          </p:cNvSpPr>
          <p:nvPr/>
        </p:nvSpPr>
        <p:spPr bwMode="auto">
          <a:xfrm>
            <a:off x="5772150" y="4822825"/>
            <a:ext cx="1455738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lg" len="lg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2000">
                <a:latin typeface="Tahoma" pitchFamily="34" charset="0"/>
                <a:ea typeface="Times New Roman" pitchFamily="18" charset="0"/>
                <a:cs typeface="Arial" charset="0"/>
              </a:rPr>
              <a:t> mal definido</a:t>
            </a:r>
          </a:p>
        </p:txBody>
      </p:sp>
      <p:graphicFrame>
        <p:nvGraphicFramePr>
          <p:cNvPr id="7171" name="Object 7"/>
          <p:cNvGraphicFramePr>
            <a:graphicFrameLocks noChangeAspect="1"/>
          </p:cNvGraphicFramePr>
          <p:nvPr/>
        </p:nvGraphicFramePr>
        <p:xfrm>
          <a:off x="4927600" y="1860550"/>
          <a:ext cx="3086100" cy="2644775"/>
        </p:xfrm>
        <a:graphic>
          <a:graphicData uri="http://schemas.openxmlformats.org/presentationml/2006/ole">
            <p:oleObj spid="_x0000_s117783" name="PHOTO-PAINT" r:id="rId5" imgW="2260317" imgH="2019048" progId="">
              <p:embed/>
            </p:oleObj>
          </a:graphicData>
        </a:graphic>
      </p:graphicFrame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1108075" y="115888"/>
            <a:ext cx="7712075" cy="1446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lg" len="lg"/>
          </a:ln>
        </p:spPr>
        <p:txBody>
          <a:bodyPr>
            <a:spAutoFit/>
          </a:bodyPr>
          <a:lstStyle/>
          <a:p>
            <a:pPr algn="ctr" eaLnBrk="0" hangingPunct="0"/>
            <a:r>
              <a:rPr lang="pt-BR" sz="4400" b="1" dirty="0"/>
              <a:t>Características USG</a:t>
            </a:r>
          </a:p>
          <a:p>
            <a:pPr algn="ctr" eaLnBrk="0" hangingPunct="0"/>
            <a:r>
              <a:rPr lang="pt-BR" sz="4400" b="1" dirty="0"/>
              <a:t>Contornos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0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5" y="1928813"/>
            <a:ext cx="5067300" cy="39735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49507" name="Título 8"/>
          <p:cNvSpPr>
            <a:spLocks noGrp="1"/>
          </p:cNvSpPr>
          <p:nvPr>
            <p:ph type="title"/>
          </p:nvPr>
        </p:nvSpPr>
        <p:spPr>
          <a:xfrm>
            <a:off x="214313" y="116632"/>
            <a:ext cx="8715375" cy="1143000"/>
          </a:xfrm>
        </p:spPr>
        <p:txBody>
          <a:bodyPr/>
          <a:lstStyle/>
          <a:p>
            <a:pPr eaLnBrk="1" hangingPunct="1"/>
            <a:r>
              <a:rPr lang="pt-BR" b="1" dirty="0" smtClean="0"/>
              <a:t>Anatomia</a:t>
            </a:r>
            <a:endParaRPr lang="pt-BR" dirty="0" smtClean="0"/>
          </a:p>
        </p:txBody>
      </p:sp>
      <p:pic>
        <p:nvPicPr>
          <p:cNvPr id="149508" name="Picture 2"/>
          <p:cNvPicPr>
            <a:picLocks noChangeAspect="1" noChangeArrowheads="1"/>
          </p:cNvPicPr>
          <p:nvPr/>
        </p:nvPicPr>
        <p:blipFill>
          <a:blip r:embed="rId4" cstate="print"/>
          <a:srcRect t="11327" r="53188" b="9094"/>
          <a:stretch>
            <a:fillRect/>
          </a:stretch>
        </p:blipFill>
        <p:spPr bwMode="auto">
          <a:xfrm>
            <a:off x="142875" y="1196975"/>
            <a:ext cx="3714750" cy="487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9509" name="Conector de seta reta 11"/>
          <p:cNvCxnSpPr>
            <a:cxnSpLocks noChangeShapeType="1"/>
          </p:cNvCxnSpPr>
          <p:nvPr/>
        </p:nvCxnSpPr>
        <p:spPr bwMode="auto">
          <a:xfrm>
            <a:off x="714375" y="4143375"/>
            <a:ext cx="928688" cy="1588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6" name="Espaço Reservado para Data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ChangeArrowheads="1"/>
          </p:cNvSpPr>
          <p:nvPr/>
        </p:nvSpPr>
        <p:spPr bwMode="auto">
          <a:xfrm>
            <a:off x="3252788" y="5924550"/>
            <a:ext cx="2759075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lg" len="lg"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pt-BR" sz="2400">
                <a:latin typeface="Tahoma" pitchFamily="34" charset="0"/>
              </a:rPr>
              <a:t>halo hipoecogênico</a:t>
            </a:r>
          </a:p>
        </p:txBody>
      </p:sp>
      <p:sp>
        <p:nvSpPr>
          <p:cNvPr id="8196" name="Rectangle 3"/>
          <p:cNvSpPr>
            <a:spLocks noChangeArrowheads="1"/>
          </p:cNvSpPr>
          <p:nvPr/>
        </p:nvSpPr>
        <p:spPr bwMode="auto">
          <a:xfrm>
            <a:off x="0" y="2019300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lg" len="lg"/>
          </a:ln>
        </p:spPr>
        <p:txBody>
          <a:bodyPr wrap="none" anchor="ctr">
            <a:spAutoFit/>
          </a:bodyPr>
          <a:lstStyle/>
          <a:p>
            <a:endParaRPr lang="pt-BR"/>
          </a:p>
        </p:txBody>
      </p:sp>
      <p:graphicFrame>
        <p:nvGraphicFramePr>
          <p:cNvPr id="8194" name="Object 4"/>
          <p:cNvGraphicFramePr>
            <a:graphicFrameLocks noChangeAspect="1"/>
          </p:cNvGraphicFramePr>
          <p:nvPr/>
        </p:nvGraphicFramePr>
        <p:xfrm>
          <a:off x="1962175" y="1643063"/>
          <a:ext cx="5418137" cy="4017962"/>
        </p:xfrm>
        <a:graphic>
          <a:graphicData uri="http://schemas.openxmlformats.org/presentationml/2006/ole">
            <p:oleObj spid="_x0000_s118797" name="PHOTO-PAINT" r:id="rId4" imgW="4596825" imgH="3415873" progId="">
              <p:embed/>
            </p:oleObj>
          </a:graphicData>
        </a:graphic>
      </p:graphicFrame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755576" y="115888"/>
            <a:ext cx="7712075" cy="1446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lg" len="lg"/>
          </a:ln>
        </p:spPr>
        <p:txBody>
          <a:bodyPr>
            <a:spAutoFit/>
          </a:bodyPr>
          <a:lstStyle/>
          <a:p>
            <a:pPr algn="ctr" eaLnBrk="0" hangingPunct="0"/>
            <a:r>
              <a:rPr lang="pt-BR" sz="4400" b="1" dirty="0"/>
              <a:t>Características </a:t>
            </a:r>
            <a:r>
              <a:rPr lang="pt-BR" sz="4400" b="1" dirty="0" smtClean="0"/>
              <a:t>USG</a:t>
            </a:r>
          </a:p>
          <a:p>
            <a:pPr algn="ctr" eaLnBrk="0" hangingPunct="0"/>
            <a:r>
              <a:rPr lang="pt-BR" sz="4400" b="1" dirty="0" smtClean="0"/>
              <a:t>Halo</a:t>
            </a:r>
            <a:endParaRPr lang="pt-BR" sz="4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ChangeArrowheads="1"/>
          </p:cNvSpPr>
          <p:nvPr/>
        </p:nvSpPr>
        <p:spPr bwMode="auto">
          <a:xfrm>
            <a:off x="0" y="1287463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lg" len="lg"/>
          </a:ln>
        </p:spPr>
        <p:txBody>
          <a:bodyPr wrap="none" anchor="ctr">
            <a:spAutoFit/>
          </a:bodyPr>
          <a:lstStyle/>
          <a:p>
            <a:endParaRPr lang="pt-BR"/>
          </a:p>
        </p:txBody>
      </p:sp>
      <p:sp>
        <p:nvSpPr>
          <p:cNvPr id="9221" name="Rectangle 3"/>
          <p:cNvSpPr>
            <a:spLocks noChangeArrowheads="1"/>
          </p:cNvSpPr>
          <p:nvPr/>
        </p:nvSpPr>
        <p:spPr bwMode="auto">
          <a:xfrm>
            <a:off x="4459288" y="3306763"/>
            <a:ext cx="225425" cy="2444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lg" len="lg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>
                <a:ea typeface="Times New Roman" pitchFamily="18" charset="0"/>
                <a:cs typeface="Arial" charset="0"/>
              </a:rPr>
              <a:t>  </a:t>
            </a:r>
            <a:endParaRPr lang="en-US" sz="2400">
              <a:latin typeface="Times New Roman" pitchFamily="18" charset="0"/>
              <a:ea typeface="Times New Roman" pitchFamily="18" charset="0"/>
              <a:cs typeface="Arial" charset="0"/>
            </a:endParaRP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1527175" y="6272485"/>
            <a:ext cx="2181225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lg" len="lg"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2000" dirty="0" err="1">
                <a:latin typeface="Tahoma" pitchFamily="34" charset="0"/>
              </a:rPr>
              <a:t>microcalcificações</a:t>
            </a:r>
            <a:endParaRPr lang="pt-BR" sz="2000" dirty="0">
              <a:latin typeface="Tahoma" pitchFamily="34" charset="0"/>
            </a:endParaRPr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5680075" y="6262960"/>
            <a:ext cx="2074863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lg" len="lg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2000" dirty="0">
                <a:latin typeface="Tahoma" pitchFamily="34" charset="0"/>
                <a:ea typeface="Times New Roman" pitchFamily="18" charset="0"/>
                <a:cs typeface="Arial" charset="0"/>
              </a:rPr>
              <a:t> </a:t>
            </a:r>
            <a:r>
              <a:rPr lang="en-US" sz="2000" dirty="0" err="1">
                <a:latin typeface="Tahoma" pitchFamily="34" charset="0"/>
                <a:ea typeface="Times New Roman" pitchFamily="18" charset="0"/>
                <a:cs typeface="Arial" charset="0"/>
              </a:rPr>
              <a:t>macrocalcificações</a:t>
            </a:r>
            <a:endParaRPr lang="en-US" sz="2000" dirty="0">
              <a:latin typeface="Tahoma" pitchFamily="34" charset="0"/>
              <a:ea typeface="Times New Roman" pitchFamily="18" charset="0"/>
              <a:cs typeface="Arial" charset="0"/>
            </a:endParaRP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1043608" y="188640"/>
            <a:ext cx="7712075" cy="1446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lg" len="lg"/>
          </a:ln>
        </p:spPr>
        <p:txBody>
          <a:bodyPr>
            <a:spAutoFit/>
          </a:bodyPr>
          <a:lstStyle/>
          <a:p>
            <a:pPr algn="ctr" eaLnBrk="0" hangingPunct="0"/>
            <a:r>
              <a:rPr lang="pt-BR" sz="4400" b="1" dirty="0"/>
              <a:t>Características USG</a:t>
            </a:r>
          </a:p>
          <a:p>
            <a:pPr algn="ctr" eaLnBrk="0" hangingPunct="0"/>
            <a:r>
              <a:rPr lang="pt-BR" sz="4400" b="1" dirty="0"/>
              <a:t>Calcificações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r="54653"/>
          <a:stretch/>
        </p:blipFill>
        <p:spPr bwMode="auto">
          <a:xfrm>
            <a:off x="467544" y="1889125"/>
            <a:ext cx="3857127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utoShape 24" descr="Resultado de imagem para eggshell thyroid nodul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3" name="AutoShape 26" descr="Resultado de imagem para eggshell thyroid nodul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4" name="AutoShape 28" descr="Resultado de imagem para eggshell thyroid nodul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265246" name="Picture 30" descr="http://2.bp.blogspot.com/_FYzmMSSuvWc/TCDpgSoi5OI/AAAAAAAAE5w/yH3H3ONuEn0/s1600/Picture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5881" y="1988840"/>
            <a:ext cx="3143250" cy="3352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3"/>
          <p:cNvSpPr>
            <a:spLocks noChangeArrowheads="1"/>
          </p:cNvSpPr>
          <p:nvPr/>
        </p:nvSpPr>
        <p:spPr bwMode="auto">
          <a:xfrm>
            <a:off x="0" y="1287463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lg" len="lg"/>
          </a:ln>
        </p:spPr>
        <p:txBody>
          <a:bodyPr wrap="none" anchor="ctr">
            <a:spAutoFit/>
          </a:bodyPr>
          <a:lstStyle/>
          <a:p>
            <a:endParaRPr lang="pt-BR"/>
          </a:p>
        </p:txBody>
      </p:sp>
      <p:sp>
        <p:nvSpPr>
          <p:cNvPr id="11270" name="Rectangle 5"/>
          <p:cNvSpPr>
            <a:spLocks noChangeArrowheads="1"/>
          </p:cNvSpPr>
          <p:nvPr/>
        </p:nvSpPr>
        <p:spPr bwMode="auto">
          <a:xfrm>
            <a:off x="4427538" y="3306763"/>
            <a:ext cx="288925" cy="2444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lg" len="lg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sz="1000">
                <a:ea typeface="Times New Roman" pitchFamily="18" charset="0"/>
                <a:cs typeface="Arial" charset="0"/>
              </a:rPr>
              <a:t>    </a:t>
            </a:r>
            <a:endParaRPr lang="en-US" sz="2400">
              <a:latin typeface="Times New Roman" pitchFamily="18" charset="0"/>
              <a:ea typeface="Times New Roman" pitchFamily="18" charset="0"/>
              <a:cs typeface="Arial" charset="0"/>
            </a:endParaRPr>
          </a:p>
        </p:txBody>
      </p:sp>
      <p:pic>
        <p:nvPicPr>
          <p:cNvPr id="7" name="Picture 2" descr="D:\downloads\meyer\MÓDULO TIREOIDE 4o. ano - Revisão 2016 (F) JPG\Slide8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693" t="27448" r="2993" b="18546"/>
          <a:stretch/>
        </p:blipFill>
        <p:spPr bwMode="auto">
          <a:xfrm>
            <a:off x="107504" y="1916832"/>
            <a:ext cx="9036496" cy="294177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b="1" dirty="0"/>
              <a:t>Características </a:t>
            </a:r>
            <a:r>
              <a:rPr lang="pt-BR" b="1" dirty="0" smtClean="0"/>
              <a:t>USG-Doppler</a:t>
            </a:r>
            <a:r>
              <a:rPr lang="pt-BR" b="1" dirty="0"/>
              <a:t/>
            </a:r>
            <a:br>
              <a:rPr lang="pt-BR" b="1" dirty="0"/>
            </a:br>
            <a:r>
              <a:rPr lang="pt-BR" dirty="0" smtClean="0"/>
              <a:t>Vascularização</a:t>
            </a:r>
            <a:endParaRPr lang="pt-B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Avaliação</a:t>
            </a:r>
            <a:r>
              <a:rPr lang="en-US" dirty="0" smtClean="0"/>
              <a:t> de </a:t>
            </a:r>
            <a:r>
              <a:rPr lang="en-US" dirty="0" err="1" smtClean="0"/>
              <a:t>linfoadenomegalia</a:t>
            </a:r>
            <a:endParaRPr lang="pt-BR" dirty="0"/>
          </a:p>
        </p:txBody>
      </p:sp>
      <p:pic>
        <p:nvPicPr>
          <p:cNvPr id="257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700808"/>
            <a:ext cx="842010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ângulo 4"/>
          <p:cNvSpPr/>
          <p:nvPr/>
        </p:nvSpPr>
        <p:spPr>
          <a:xfrm>
            <a:off x="395536" y="4869160"/>
            <a:ext cx="8280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 smtClean="0"/>
              <a:t>Normal: </a:t>
            </a:r>
            <a:r>
              <a:rPr lang="pt-BR" dirty="0" err="1" smtClean="0"/>
              <a:t>hipoecoico</a:t>
            </a:r>
            <a:r>
              <a:rPr lang="pt-BR" dirty="0" smtClean="0"/>
              <a:t> e halo </a:t>
            </a:r>
            <a:r>
              <a:rPr lang="pt-BR" dirty="0" err="1" smtClean="0"/>
              <a:t>hiperecoico</a:t>
            </a:r>
            <a:r>
              <a:rPr lang="pt-BR" dirty="0" smtClean="0"/>
              <a:t>, com formato oval. Fluxo na região </a:t>
            </a:r>
            <a:r>
              <a:rPr lang="pt-BR" dirty="0" err="1" smtClean="0"/>
              <a:t>hilar</a:t>
            </a:r>
            <a:r>
              <a:rPr lang="pt-BR" dirty="0" smtClean="0"/>
              <a:t>. 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USG de </a:t>
            </a:r>
            <a:r>
              <a:rPr lang="en-US" dirty="0" err="1" smtClean="0"/>
              <a:t>metástase</a:t>
            </a:r>
            <a:r>
              <a:rPr lang="en-US" dirty="0" smtClean="0"/>
              <a:t> </a:t>
            </a:r>
            <a:r>
              <a:rPr lang="en-US" dirty="0" err="1" smtClean="0"/>
              <a:t>linfonodal</a:t>
            </a:r>
            <a:endParaRPr lang="pt-BR" dirty="0"/>
          </a:p>
        </p:txBody>
      </p:sp>
      <p:pic>
        <p:nvPicPr>
          <p:cNvPr id="258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2"/>
            <a:ext cx="7762254" cy="2933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ângulo 4"/>
          <p:cNvSpPr/>
          <p:nvPr/>
        </p:nvSpPr>
        <p:spPr>
          <a:xfrm>
            <a:off x="539552" y="4077072"/>
            <a:ext cx="8496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Linfonodo</a:t>
            </a:r>
            <a:r>
              <a:rPr lang="en-US" dirty="0" smtClean="0"/>
              <a:t> </a:t>
            </a:r>
            <a:r>
              <a:rPr lang="en-US" dirty="0" err="1" smtClean="0"/>
              <a:t>arredondado</a:t>
            </a:r>
            <a:r>
              <a:rPr lang="en-US" dirty="0" smtClean="0"/>
              <a:t>, </a:t>
            </a:r>
            <a:r>
              <a:rPr lang="en-US" dirty="0" err="1" smtClean="0"/>
              <a:t>hiperecoico</a:t>
            </a:r>
            <a:r>
              <a:rPr lang="en-US" dirty="0" smtClean="0"/>
              <a:t>. 		</a:t>
            </a:r>
            <a:r>
              <a:rPr lang="en-US" dirty="0" err="1" smtClean="0"/>
              <a:t>Fluxo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todo</a:t>
            </a:r>
            <a:r>
              <a:rPr lang="en-US" dirty="0" smtClean="0"/>
              <a:t> o </a:t>
            </a:r>
            <a:r>
              <a:rPr lang="en-US" dirty="0" err="1" smtClean="0"/>
              <a:t>gânglio</a:t>
            </a:r>
            <a:r>
              <a:rPr lang="en-US" dirty="0" smtClean="0"/>
              <a:t>.</a:t>
            </a:r>
            <a:endParaRPr lang="pt-BR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4509120"/>
            <a:ext cx="3733785" cy="221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aixaDeTexto 6"/>
          <p:cNvSpPr txBox="1"/>
          <p:nvPr/>
        </p:nvSpPr>
        <p:spPr>
          <a:xfrm>
            <a:off x="6305723" y="5517232"/>
            <a:ext cx="2838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Microcalcificação</a:t>
            </a:r>
            <a:r>
              <a:rPr lang="en-US" dirty="0" smtClean="0"/>
              <a:t> </a:t>
            </a:r>
            <a:r>
              <a:rPr lang="en-US" dirty="0" err="1" smtClean="0"/>
              <a:t>ganglionar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/>
              <a:t>Quando indicar PAAF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pt-BR" dirty="0"/>
              <a:t>Nódulo com características suspeitas</a:t>
            </a:r>
          </a:p>
          <a:p>
            <a:pPr lvl="1"/>
            <a:r>
              <a:rPr lang="pt-BR" dirty="0"/>
              <a:t>M</a:t>
            </a:r>
            <a:r>
              <a:rPr lang="pt-BR" dirty="0" smtClean="0"/>
              <a:t>arcadamente </a:t>
            </a:r>
            <a:r>
              <a:rPr lang="pt-BR" dirty="0" err="1"/>
              <a:t>hipoecoico</a:t>
            </a:r>
            <a:endParaRPr lang="pt-BR" dirty="0"/>
          </a:p>
          <a:p>
            <a:pPr lvl="1"/>
            <a:r>
              <a:rPr lang="pt-BR" dirty="0" smtClean="0"/>
              <a:t>Microcalcificações</a:t>
            </a:r>
          </a:p>
          <a:p>
            <a:pPr lvl="1"/>
            <a:r>
              <a:rPr lang="pt-BR" dirty="0" smtClean="0">
                <a:solidFill>
                  <a:srgbClr val="000000"/>
                </a:solidFill>
                <a:latin typeface="Calibri"/>
              </a:rPr>
              <a:t>Bordas irregulares</a:t>
            </a:r>
          </a:p>
          <a:p>
            <a:pPr lvl="1"/>
            <a:r>
              <a:rPr lang="pt-BR" dirty="0" smtClean="0">
                <a:solidFill>
                  <a:srgbClr val="000000"/>
                </a:solidFill>
                <a:latin typeface="Calibri"/>
              </a:rPr>
              <a:t>Vascularização central</a:t>
            </a:r>
          </a:p>
          <a:p>
            <a:r>
              <a:rPr lang="pt-BR" dirty="0" smtClean="0">
                <a:solidFill>
                  <a:srgbClr val="000000"/>
                </a:solidFill>
                <a:latin typeface="Calibri"/>
              </a:rPr>
              <a:t>Sempre com linfonodo suspeito: </a:t>
            </a:r>
          </a:p>
          <a:p>
            <a:pPr lvl="1"/>
            <a:r>
              <a:rPr lang="pt-BR" dirty="0" smtClean="0">
                <a:solidFill>
                  <a:srgbClr val="000000"/>
                </a:solidFill>
                <a:latin typeface="Calibri"/>
              </a:rPr>
              <a:t>Citologia</a:t>
            </a:r>
          </a:p>
          <a:p>
            <a:pPr lvl="1"/>
            <a:r>
              <a:rPr lang="pt-BR" dirty="0" smtClean="0">
                <a:solidFill>
                  <a:srgbClr val="000000"/>
                </a:solidFill>
                <a:latin typeface="Calibri"/>
              </a:rPr>
              <a:t>Dosagem de TG no lavado</a:t>
            </a:r>
            <a:endParaRPr lang="pt-BR" dirty="0">
              <a:solidFill>
                <a:srgbClr val="000000"/>
              </a:solidFill>
              <a:latin typeface="Calibri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="" xmlns:p14="http://schemas.microsoft.com/office/powerpoint/2010/main" val="42583083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Predisposição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História</a:t>
            </a:r>
            <a:r>
              <a:rPr lang="en-US" dirty="0" smtClean="0"/>
              <a:t> familiar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câncer</a:t>
            </a:r>
            <a:r>
              <a:rPr lang="en-US" dirty="0" smtClean="0"/>
              <a:t> de </a:t>
            </a:r>
            <a:r>
              <a:rPr lang="en-US" dirty="0" err="1" smtClean="0"/>
              <a:t>tireoide</a:t>
            </a:r>
            <a:endParaRPr lang="en-US" dirty="0" smtClean="0"/>
          </a:p>
          <a:p>
            <a:r>
              <a:rPr lang="en-US" dirty="0" err="1" smtClean="0"/>
              <a:t>História</a:t>
            </a:r>
            <a:r>
              <a:rPr lang="en-US" dirty="0" smtClean="0"/>
              <a:t> </a:t>
            </a:r>
            <a:r>
              <a:rPr lang="en-US" dirty="0" err="1" smtClean="0"/>
              <a:t>pregressa</a:t>
            </a:r>
            <a:r>
              <a:rPr lang="en-US" dirty="0" smtClean="0"/>
              <a:t> de </a:t>
            </a:r>
            <a:r>
              <a:rPr lang="en-US" dirty="0" err="1" smtClean="0"/>
              <a:t>radioterapia</a:t>
            </a:r>
            <a:r>
              <a:rPr lang="en-US" dirty="0" smtClean="0"/>
              <a:t> </a:t>
            </a:r>
            <a:r>
              <a:rPr lang="en-US" dirty="0" err="1" smtClean="0"/>
              <a:t>prévia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1131103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0" y="0"/>
            <a:ext cx="91440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BR">
              <a:latin typeface="Calibri" pitchFamily="34" charset="0"/>
            </a:endParaRPr>
          </a:p>
        </p:txBody>
      </p:sp>
      <p:sp>
        <p:nvSpPr>
          <p:cNvPr id="7172" name="Text Box 3"/>
          <p:cNvSpPr txBox="1">
            <a:spLocks noChangeArrowheads="1"/>
          </p:cNvSpPr>
          <p:nvPr/>
        </p:nvSpPr>
        <p:spPr bwMode="auto">
          <a:xfrm>
            <a:off x="107950" y="115888"/>
            <a:ext cx="8940800" cy="112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n-US" sz="3600" b="1" dirty="0" err="1">
                <a:latin typeface="Calibri" pitchFamily="34" charset="0"/>
              </a:rPr>
              <a:t>Nódulos</a:t>
            </a:r>
            <a:r>
              <a:rPr lang="en-US" sz="3600" b="1" dirty="0">
                <a:latin typeface="Calibri" pitchFamily="34" charset="0"/>
              </a:rPr>
              <a:t> </a:t>
            </a:r>
            <a:br>
              <a:rPr lang="en-US" sz="3600" b="1" dirty="0">
                <a:latin typeface="Calibri" pitchFamily="34" charset="0"/>
              </a:rPr>
            </a:br>
            <a:r>
              <a:rPr lang="pt-BR" sz="3200" b="1" dirty="0">
                <a:latin typeface="Calibri" pitchFamily="34" charset="0"/>
              </a:rPr>
              <a:t>Avaliação Citológica</a:t>
            </a:r>
          </a:p>
        </p:txBody>
      </p:sp>
      <p:graphicFrame>
        <p:nvGraphicFramePr>
          <p:cNvPr id="7170" name="Object 4"/>
          <p:cNvGraphicFramePr>
            <a:graphicFrameLocks noChangeAspect="1"/>
          </p:cNvGraphicFramePr>
          <p:nvPr/>
        </p:nvGraphicFramePr>
        <p:xfrm>
          <a:off x="333375" y="2549525"/>
          <a:ext cx="4257675" cy="3816350"/>
        </p:xfrm>
        <a:graphic>
          <a:graphicData uri="http://schemas.openxmlformats.org/presentationml/2006/ole">
            <p:oleObj spid="_x0000_s2061" name="Imagem de bitmap" r:id="rId4" imgW="5238095" imgH="4009524" progId="PBrush">
              <p:embed/>
            </p:oleObj>
          </a:graphicData>
        </a:graphic>
      </p:graphicFrame>
      <p:pic>
        <p:nvPicPr>
          <p:cNvPr id="7173" name="Picture 5" descr="DSC0043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41838" y="2541588"/>
            <a:ext cx="4095750" cy="384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854075" y="4413250"/>
            <a:ext cx="16208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pt-BR" b="1">
                <a:latin typeface="Verdana" pitchFamily="34" charset="0"/>
              </a:rPr>
              <a:t>transdutor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1427163" y="5591175"/>
            <a:ext cx="3984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pt-BR" sz="2000" b="1">
                <a:latin typeface="Verdana" pitchFamily="34" charset="0"/>
              </a:rPr>
              <a:t>N</a:t>
            </a: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467544" y="1700808"/>
            <a:ext cx="842493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pt-BR" sz="2400" dirty="0">
                <a:latin typeface="Calibri" pitchFamily="34" charset="0"/>
              </a:rPr>
              <a:t>Punção </a:t>
            </a:r>
            <a:r>
              <a:rPr lang="pt-BR" sz="2400" dirty="0" err="1">
                <a:latin typeface="Calibri" pitchFamily="34" charset="0"/>
              </a:rPr>
              <a:t>aspirativa</a:t>
            </a:r>
            <a:r>
              <a:rPr lang="pt-BR" sz="2400" dirty="0">
                <a:latin typeface="Calibri" pitchFamily="34" charset="0"/>
              </a:rPr>
              <a:t> por agulha fina guiada pela ultra-sonografia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6"/>
          <p:cNvSpPr>
            <a:spLocks noChangeArrowheads="1"/>
          </p:cNvSpPr>
          <p:nvPr/>
        </p:nvSpPr>
        <p:spPr bwMode="auto">
          <a:xfrm>
            <a:off x="0" y="0"/>
            <a:ext cx="91440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 b="1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7" name="Título 6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>
            <a:normAutofit fontScale="90000"/>
          </a:bodyPr>
          <a:lstStyle/>
          <a:p>
            <a:r>
              <a:rPr lang="pt-BR" b="1" dirty="0" smtClean="0">
                <a:latin typeface="Calibri" pitchFamily="34" charset="0"/>
              </a:rPr>
              <a:t>Classificação Citológica</a:t>
            </a:r>
            <a:br>
              <a:rPr lang="pt-BR" b="1" dirty="0" smtClean="0">
                <a:latin typeface="Calibri" pitchFamily="34" charset="0"/>
              </a:rPr>
            </a:br>
            <a:r>
              <a:rPr lang="pt-BR" b="1" dirty="0" smtClean="0">
                <a:latin typeface="Calibri" pitchFamily="34" charset="0"/>
              </a:rPr>
              <a:t>(</a:t>
            </a:r>
            <a:r>
              <a:rPr lang="pt-BR" b="1" dirty="0" err="1" smtClean="0">
                <a:latin typeface="Calibri" pitchFamily="34" charset="0"/>
              </a:rPr>
              <a:t>Bethesda</a:t>
            </a:r>
            <a:r>
              <a:rPr lang="pt-BR" b="1" dirty="0" smtClean="0">
                <a:latin typeface="Calibri" pitchFamily="34" charset="0"/>
              </a:rPr>
              <a:t> System)</a:t>
            </a:r>
            <a:endParaRPr lang="pt-BR" dirty="0"/>
          </a:p>
        </p:txBody>
      </p:sp>
      <p:sp>
        <p:nvSpPr>
          <p:cNvPr id="199684" name="Rectangle 9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23528" y="1628800"/>
            <a:ext cx="4038600" cy="4525963"/>
          </a:xfrm>
        </p:spPr>
        <p:txBody>
          <a:bodyPr>
            <a:normAutofit/>
          </a:bodyPr>
          <a:lstStyle/>
          <a:p>
            <a:pPr eaLnBrk="1" hangingPunct="1"/>
            <a:r>
              <a:rPr lang="pt-BR" dirty="0" smtClean="0"/>
              <a:t>Classe I     </a:t>
            </a:r>
          </a:p>
          <a:p>
            <a:pPr eaLnBrk="1" hangingPunct="1"/>
            <a:r>
              <a:rPr lang="pt-BR" dirty="0" smtClean="0"/>
              <a:t>Classe II</a:t>
            </a:r>
          </a:p>
          <a:p>
            <a:pPr eaLnBrk="1" hangingPunct="1"/>
            <a:r>
              <a:rPr lang="pt-BR" dirty="0" smtClean="0"/>
              <a:t>Classe III</a:t>
            </a:r>
          </a:p>
          <a:p>
            <a:pPr eaLnBrk="1" hangingPunct="1"/>
            <a:r>
              <a:rPr lang="pt-BR" dirty="0" smtClean="0"/>
              <a:t>Classe IV</a:t>
            </a:r>
          </a:p>
          <a:p>
            <a:pPr eaLnBrk="1" hangingPunct="1"/>
            <a:r>
              <a:rPr lang="pt-BR" dirty="0" smtClean="0"/>
              <a:t>Classe V</a:t>
            </a:r>
          </a:p>
          <a:p>
            <a:pPr eaLnBrk="1" hangingPunct="1"/>
            <a:r>
              <a:rPr lang="pt-BR" dirty="0" smtClean="0"/>
              <a:t>Classe VI</a:t>
            </a:r>
          </a:p>
        </p:txBody>
      </p:sp>
      <p:sp>
        <p:nvSpPr>
          <p:cNvPr id="199685" name="Rectangle 10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411760" y="1628800"/>
            <a:ext cx="6732240" cy="4497388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pt-BR" dirty="0" smtClean="0"/>
              <a:t>Insatisfatório</a:t>
            </a:r>
          </a:p>
          <a:p>
            <a:pPr eaLnBrk="1" hangingPunct="1">
              <a:buFontTx/>
              <a:buNone/>
            </a:pPr>
            <a:r>
              <a:rPr lang="pt-BR" dirty="0" smtClean="0"/>
              <a:t>Nódulo benigno (Bócio, tireoidite)</a:t>
            </a:r>
          </a:p>
          <a:p>
            <a:pPr eaLnBrk="1" hangingPunct="1">
              <a:buFontTx/>
              <a:buNone/>
            </a:pPr>
            <a:r>
              <a:rPr lang="pt-BR" dirty="0" err="1" smtClean="0"/>
              <a:t>Atipia</a:t>
            </a:r>
            <a:r>
              <a:rPr lang="pt-BR" dirty="0" smtClean="0"/>
              <a:t> de significado indeterminado</a:t>
            </a:r>
          </a:p>
          <a:p>
            <a:pPr eaLnBrk="1" hangingPunct="1">
              <a:buFontTx/>
              <a:buNone/>
            </a:pPr>
            <a:r>
              <a:rPr lang="pt-BR" dirty="0" smtClean="0"/>
              <a:t>Suspeito para neoplasia folicular</a:t>
            </a:r>
          </a:p>
          <a:p>
            <a:pPr eaLnBrk="1" hangingPunct="1">
              <a:buFontTx/>
              <a:buNone/>
            </a:pPr>
            <a:r>
              <a:rPr lang="pt-BR" dirty="0" smtClean="0"/>
              <a:t>Lesão suspeita de malignidade</a:t>
            </a:r>
          </a:p>
          <a:p>
            <a:pPr eaLnBrk="1" hangingPunct="1">
              <a:buFontTx/>
              <a:buNone/>
            </a:pPr>
            <a:r>
              <a:rPr lang="pt-BR" dirty="0" smtClean="0"/>
              <a:t>Nódulo maligno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40768"/>
            <a:ext cx="3878406" cy="2535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tângulo 6"/>
          <p:cNvSpPr/>
          <p:nvPr/>
        </p:nvSpPr>
        <p:spPr>
          <a:xfrm>
            <a:off x="251520" y="393305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err="1" smtClean="0"/>
              <a:t>Pequeno</a:t>
            </a:r>
            <a:r>
              <a:rPr lang="en-US" dirty="0" smtClean="0"/>
              <a:t> </a:t>
            </a:r>
            <a:r>
              <a:rPr lang="en-US" dirty="0" err="1" smtClean="0"/>
              <a:t>aumento</a:t>
            </a:r>
            <a:r>
              <a:rPr lang="en-US" dirty="0" smtClean="0"/>
              <a:t>: </a:t>
            </a:r>
            <a:r>
              <a:rPr lang="en-US" dirty="0" err="1" smtClean="0"/>
              <a:t>bastante</a:t>
            </a:r>
            <a:r>
              <a:rPr lang="en-US" dirty="0" smtClean="0"/>
              <a:t> </a:t>
            </a:r>
            <a:r>
              <a:rPr lang="en-US" dirty="0" err="1" smtClean="0"/>
              <a:t>celularidade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Coloração</a:t>
            </a:r>
            <a:r>
              <a:rPr lang="en-US" dirty="0" smtClean="0"/>
              <a:t> </a:t>
            </a:r>
            <a:r>
              <a:rPr lang="pt-BR" dirty="0" err="1" smtClean="0"/>
              <a:t>Diff-Quik</a:t>
            </a:r>
            <a:r>
              <a:rPr lang="pt-BR" dirty="0" smtClean="0"/>
              <a:t> </a:t>
            </a:r>
            <a:r>
              <a:rPr lang="pt-BR" dirty="0" err="1" smtClean="0"/>
              <a:t>stain</a:t>
            </a:r>
            <a:endParaRPr lang="pt-BR" dirty="0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Citologia</a:t>
            </a:r>
            <a:r>
              <a:rPr lang="en-US" dirty="0" smtClean="0"/>
              <a:t> de carcinoma</a:t>
            </a:r>
            <a:endParaRPr lang="pt-BR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340768"/>
            <a:ext cx="3816424" cy="2503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aixaDeTexto 8"/>
          <p:cNvSpPr txBox="1"/>
          <p:nvPr/>
        </p:nvSpPr>
        <p:spPr>
          <a:xfrm>
            <a:off x="5364088" y="3933056"/>
            <a:ext cx="33723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Maior</a:t>
            </a:r>
            <a:r>
              <a:rPr lang="en-US" dirty="0" smtClean="0"/>
              <a:t> </a:t>
            </a:r>
            <a:r>
              <a:rPr lang="en-US" dirty="0" err="1" smtClean="0"/>
              <a:t>aumento</a:t>
            </a:r>
            <a:r>
              <a:rPr lang="en-US" dirty="0" smtClean="0"/>
              <a:t>: </a:t>
            </a:r>
            <a:r>
              <a:rPr lang="en-US" dirty="0" err="1" smtClean="0"/>
              <a:t>pseudoinclusões</a:t>
            </a:r>
            <a:r>
              <a:rPr lang="en-US" dirty="0" smtClean="0"/>
              <a:t> </a:t>
            </a:r>
            <a:endParaRPr lang="pt-BR" dirty="0"/>
          </a:p>
        </p:txBody>
      </p:sp>
      <p:pic>
        <p:nvPicPr>
          <p:cNvPr id="2693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4365104"/>
            <a:ext cx="28575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CaixaDeTexto 9"/>
          <p:cNvSpPr txBox="1"/>
          <p:nvPr/>
        </p:nvSpPr>
        <p:spPr>
          <a:xfrm>
            <a:off x="6156176" y="5517232"/>
            <a:ext cx="2623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Dobras</a:t>
            </a:r>
            <a:r>
              <a:rPr lang="en-US" dirty="0" smtClean="0"/>
              <a:t> e </a:t>
            </a:r>
            <a:r>
              <a:rPr lang="en-US" dirty="0" err="1" smtClean="0"/>
              <a:t>pseudoinclusões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b="1" smtClean="0"/>
              <a:t>Exame Físico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idx="1"/>
          </p:nvPr>
        </p:nvSpPr>
        <p:spPr>
          <a:xfrm>
            <a:off x="500063" y="1357313"/>
            <a:ext cx="8229600" cy="4525962"/>
          </a:xfrm>
        </p:spPr>
        <p:txBody>
          <a:bodyPr rtlCol="0">
            <a:normAutofit lnSpcReduction="10000"/>
          </a:bodyPr>
          <a:lstStyle/>
          <a:p>
            <a:pPr marL="355600" indent="-355600" eaLnBrk="1" fontAlgn="auto" hangingPunct="1">
              <a:spcAft>
                <a:spcPts val="0"/>
              </a:spcAft>
              <a:defRPr/>
            </a:pPr>
            <a:r>
              <a:rPr lang="en-US" b="1" dirty="0" err="1" smtClean="0"/>
              <a:t>Avaliação</a:t>
            </a:r>
            <a:r>
              <a:rPr lang="en-US" b="1" dirty="0" smtClean="0"/>
              <a:t> </a:t>
            </a:r>
            <a:r>
              <a:rPr lang="en-US" b="1" dirty="0" err="1" smtClean="0"/>
              <a:t>estática</a:t>
            </a:r>
            <a:r>
              <a:rPr lang="en-US" b="1" dirty="0" smtClean="0"/>
              <a:t>: </a:t>
            </a:r>
            <a:r>
              <a:rPr lang="en-US" dirty="0" err="1" smtClean="0"/>
              <a:t>tamanho</a:t>
            </a:r>
            <a:r>
              <a:rPr lang="en-US" dirty="0" smtClean="0"/>
              <a:t>, </a:t>
            </a:r>
            <a:r>
              <a:rPr lang="en-US" dirty="0" err="1" smtClean="0"/>
              <a:t>simetria</a:t>
            </a:r>
            <a:endParaRPr lang="en-US" dirty="0" smtClean="0"/>
          </a:p>
          <a:p>
            <a:pPr marL="355600" indent="-355600" eaLnBrk="1" fontAlgn="auto" hangingPunct="1">
              <a:spcAft>
                <a:spcPts val="0"/>
              </a:spcAft>
              <a:defRPr/>
            </a:pPr>
            <a:r>
              <a:rPr lang="en-US" b="1" dirty="0" err="1" smtClean="0"/>
              <a:t>Palpação</a:t>
            </a:r>
            <a:r>
              <a:rPr lang="en-US" b="1" dirty="0" smtClean="0"/>
              <a:t>: </a:t>
            </a:r>
            <a:r>
              <a:rPr lang="en-US" dirty="0" smtClean="0"/>
              <a:t>anterior </a:t>
            </a:r>
            <a:r>
              <a:rPr lang="en-US" dirty="0" err="1" smtClean="0"/>
              <a:t>ou</a:t>
            </a:r>
            <a:r>
              <a:rPr lang="en-US" dirty="0" smtClean="0"/>
              <a:t> posterior. </a:t>
            </a:r>
          </a:p>
          <a:p>
            <a:pPr marL="355600" indent="-35560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dirty="0" err="1" smtClean="0"/>
              <a:t>Avaliar</a:t>
            </a:r>
            <a:r>
              <a:rPr lang="en-US" dirty="0" smtClean="0"/>
              <a:t>:</a:t>
            </a:r>
          </a:p>
          <a:p>
            <a:pPr marL="609600" indent="-609600" eaLnBrk="1" fontAlgn="auto" hangingPunct="1">
              <a:spcAft>
                <a:spcPts val="0"/>
              </a:spcAft>
              <a:buFontTx/>
              <a:buAutoNum type="arabicPeriod"/>
              <a:defRPr/>
            </a:pPr>
            <a:r>
              <a:rPr lang="pt-BR" dirty="0" smtClean="0"/>
              <a:t>	consistência</a:t>
            </a:r>
          </a:p>
          <a:p>
            <a:pPr marL="609600" indent="-609600" eaLnBrk="1" fontAlgn="auto" hangingPunct="1">
              <a:spcAft>
                <a:spcPts val="0"/>
              </a:spcAft>
              <a:buFontTx/>
              <a:buAutoNum type="arabicPeriod"/>
              <a:defRPr/>
            </a:pPr>
            <a:r>
              <a:rPr lang="pt-BR" dirty="0" smtClean="0"/>
              <a:t>	superfície: homogênea, heterogênea</a:t>
            </a:r>
          </a:p>
          <a:p>
            <a:pPr marL="609600" indent="-609600" eaLnBrk="1" fontAlgn="auto" hangingPunct="1">
              <a:spcAft>
                <a:spcPts val="0"/>
              </a:spcAft>
              <a:buFontTx/>
              <a:buAutoNum type="arabicPeriod"/>
              <a:defRPr/>
            </a:pPr>
            <a:r>
              <a:rPr lang="pt-BR" dirty="0" smtClean="0"/>
              <a:t>	presença de nódulos</a:t>
            </a:r>
          </a:p>
          <a:p>
            <a:pPr marL="609600" indent="-609600" eaLnBrk="1" fontAlgn="auto" hangingPunct="1">
              <a:spcAft>
                <a:spcPts val="0"/>
              </a:spcAft>
              <a:defRPr/>
            </a:pPr>
            <a:endParaRPr lang="pt-BR" dirty="0" smtClean="0"/>
          </a:p>
          <a:p>
            <a:pPr marL="355600" indent="-355600" eaLnBrk="1" fontAlgn="auto" hangingPunct="1">
              <a:spcAft>
                <a:spcPts val="0"/>
              </a:spcAft>
              <a:defRPr/>
            </a:pPr>
            <a:r>
              <a:rPr lang="pt-BR" b="1" dirty="0" err="1" smtClean="0"/>
              <a:t>Linfoadenomegalia</a:t>
            </a:r>
            <a:r>
              <a:rPr lang="pt-BR" b="1" dirty="0" smtClean="0"/>
              <a:t> cervical</a:t>
            </a:r>
          </a:p>
          <a:p>
            <a:pPr marL="609600" indent="-609600" eaLnBrk="1" fontAlgn="auto" hangingPunct="1">
              <a:spcAft>
                <a:spcPts val="0"/>
              </a:spcAft>
              <a:defRPr/>
            </a:pPr>
            <a:endParaRPr lang="pt-BR" dirty="0" smtClean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4294967295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Text Box 2"/>
          <p:cNvSpPr txBox="1">
            <a:spLocks noChangeArrowheads="1"/>
          </p:cNvSpPr>
          <p:nvPr/>
        </p:nvSpPr>
        <p:spPr bwMode="auto">
          <a:xfrm>
            <a:off x="250825" y="1355725"/>
            <a:ext cx="8569325" cy="409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pt-BR" sz="2400" b="1" dirty="0">
                <a:latin typeface="Calibri" pitchFamily="34" charset="0"/>
              </a:rPr>
              <a:t>Carcinoma </a:t>
            </a:r>
            <a:r>
              <a:rPr lang="pt-BR" sz="2400" b="1" dirty="0" err="1">
                <a:latin typeface="Calibri" pitchFamily="34" charset="0"/>
              </a:rPr>
              <a:t>papilífero</a:t>
            </a:r>
            <a:r>
              <a:rPr lang="pt-BR" sz="2400" b="1" dirty="0">
                <a:latin typeface="Calibri" pitchFamily="34" charset="0"/>
              </a:rPr>
              <a:t> (80-85%):</a:t>
            </a:r>
            <a:r>
              <a:rPr lang="pt-BR" sz="2400" dirty="0">
                <a:latin typeface="Calibri" pitchFamily="34" charset="0"/>
              </a:rPr>
              <a:t> </a:t>
            </a:r>
          </a:p>
          <a:p>
            <a:pPr>
              <a:buFontTx/>
              <a:buChar char="•"/>
            </a:pPr>
            <a:r>
              <a:rPr lang="pt-BR" sz="2400" dirty="0">
                <a:latin typeface="Calibri" pitchFamily="34" charset="0"/>
              </a:rPr>
              <a:t> </a:t>
            </a:r>
            <a:r>
              <a:rPr lang="pt-BR" sz="2000" dirty="0">
                <a:latin typeface="Calibri" pitchFamily="34" charset="0"/>
              </a:rPr>
              <a:t>De evolução lenta, com  tratamento eficaz. A metástase em geral é para </a:t>
            </a:r>
            <a:r>
              <a:rPr lang="pt-BR" sz="2000" dirty="0" err="1">
                <a:latin typeface="Calibri" pitchFamily="34" charset="0"/>
              </a:rPr>
              <a:t>linfonodos</a:t>
            </a:r>
            <a:r>
              <a:rPr lang="pt-BR" sz="2000" dirty="0">
                <a:latin typeface="Calibri" pitchFamily="34" charset="0"/>
              </a:rPr>
              <a:t> cervicais.</a:t>
            </a:r>
          </a:p>
          <a:p>
            <a:pPr>
              <a:buFont typeface="Wingdings" pitchFamily="2" charset="2"/>
              <a:buNone/>
            </a:pPr>
            <a:r>
              <a:rPr lang="pt-BR" sz="2400" b="1" dirty="0">
                <a:latin typeface="Calibri" pitchFamily="34" charset="0"/>
              </a:rPr>
              <a:t>Carcinoma folicular (15%):</a:t>
            </a:r>
            <a:r>
              <a:rPr lang="pt-BR" sz="2400" dirty="0">
                <a:latin typeface="Calibri" pitchFamily="34" charset="0"/>
              </a:rPr>
              <a:t>  </a:t>
            </a:r>
          </a:p>
          <a:p>
            <a:pPr>
              <a:buFontTx/>
              <a:buChar char="•"/>
            </a:pPr>
            <a:r>
              <a:rPr lang="pt-BR" sz="2000" dirty="0">
                <a:latin typeface="Calibri" pitchFamily="34" charset="0"/>
              </a:rPr>
              <a:t> De evolução lenta com prognóstico um pouco mais reservado em relação ao  carcinoma </a:t>
            </a:r>
            <a:r>
              <a:rPr lang="pt-BR" sz="2000" dirty="0" err="1">
                <a:latin typeface="Calibri" pitchFamily="34" charset="0"/>
              </a:rPr>
              <a:t>papilífero</a:t>
            </a:r>
            <a:r>
              <a:rPr lang="pt-BR" sz="2000" dirty="0">
                <a:latin typeface="Calibri" pitchFamily="34" charset="0"/>
              </a:rPr>
              <a:t>. Provoca metástases por via  </a:t>
            </a:r>
            <a:r>
              <a:rPr lang="pt-BR" sz="2000" dirty="0" err="1">
                <a:latin typeface="Calibri" pitchFamily="34" charset="0"/>
              </a:rPr>
              <a:t>hematogênica</a:t>
            </a:r>
            <a:r>
              <a:rPr lang="pt-BR" sz="2000" dirty="0">
                <a:latin typeface="Calibri" pitchFamily="34" charset="0"/>
              </a:rPr>
              <a:t>, sendo assim sistêmicas (ossos, pulmões). </a:t>
            </a:r>
          </a:p>
          <a:p>
            <a:pPr>
              <a:buFont typeface="Wingdings" pitchFamily="2" charset="2"/>
              <a:buNone/>
            </a:pPr>
            <a:r>
              <a:rPr lang="pt-BR" sz="2400" b="1" dirty="0">
                <a:latin typeface="Calibri" pitchFamily="34" charset="0"/>
              </a:rPr>
              <a:t>Carcinoma </a:t>
            </a:r>
            <a:r>
              <a:rPr lang="pt-BR" sz="2400" b="1" dirty="0" err="1">
                <a:latin typeface="Calibri" pitchFamily="34" charset="0"/>
              </a:rPr>
              <a:t>anaplásico</a:t>
            </a:r>
            <a:r>
              <a:rPr lang="pt-BR" sz="2400" b="1" dirty="0">
                <a:latin typeface="Calibri" pitchFamily="34" charset="0"/>
              </a:rPr>
              <a:t> (5%):</a:t>
            </a:r>
            <a:r>
              <a:rPr lang="pt-BR" sz="2400" dirty="0">
                <a:latin typeface="Calibri" pitchFamily="34" charset="0"/>
              </a:rPr>
              <a:t>  </a:t>
            </a:r>
          </a:p>
          <a:p>
            <a:pPr>
              <a:buFontTx/>
              <a:buChar char="•"/>
            </a:pPr>
            <a:r>
              <a:rPr lang="pt-BR" sz="2000" dirty="0">
                <a:latin typeface="Calibri" pitchFamily="34" charset="0"/>
              </a:rPr>
              <a:t> Muito agressivo, com  prognóstico reservado.</a:t>
            </a:r>
          </a:p>
          <a:p>
            <a:r>
              <a:rPr lang="pt-BR" sz="2400" b="1" dirty="0">
                <a:latin typeface="Calibri" pitchFamily="34" charset="0"/>
              </a:rPr>
              <a:t>Carcinoma medular (5%):</a:t>
            </a:r>
            <a:r>
              <a:rPr lang="pt-BR" sz="2400" dirty="0">
                <a:latin typeface="Calibri" pitchFamily="34" charset="0"/>
              </a:rPr>
              <a:t> </a:t>
            </a:r>
          </a:p>
          <a:p>
            <a:pPr>
              <a:buFontTx/>
              <a:buChar char="•"/>
            </a:pPr>
            <a:r>
              <a:rPr lang="pt-BR" sz="2000" dirty="0">
                <a:latin typeface="Calibri" pitchFamily="34" charset="0"/>
              </a:rPr>
              <a:t> Origem neuroendócrina (células C), produz calcitonina; forma esporádica ou familiar (neoplasia endócrina múltipla)</a:t>
            </a:r>
          </a:p>
        </p:txBody>
      </p:sp>
      <p:sp>
        <p:nvSpPr>
          <p:cNvPr id="200707" name="Rectangle 3"/>
          <p:cNvSpPr>
            <a:spLocks noChangeArrowheads="1"/>
          </p:cNvSpPr>
          <p:nvPr/>
        </p:nvSpPr>
        <p:spPr bwMode="auto">
          <a:xfrm>
            <a:off x="457200" y="1158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000" b="1" dirty="0" err="1">
                <a:latin typeface="Calibri" pitchFamily="34" charset="0"/>
              </a:rPr>
              <a:t>Câncer</a:t>
            </a:r>
            <a:r>
              <a:rPr lang="en-US" sz="4000" b="1" dirty="0">
                <a:latin typeface="Calibri" pitchFamily="34" charset="0"/>
              </a:rPr>
              <a:t> de </a:t>
            </a:r>
            <a:r>
              <a:rPr lang="en-US" sz="4000" b="1" dirty="0" smtClean="0">
                <a:latin typeface="Calibri" pitchFamily="34" charset="0"/>
              </a:rPr>
              <a:t>tireoide</a:t>
            </a:r>
            <a:endParaRPr lang="en-US" sz="40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2"/>
          <p:cNvSpPr>
            <a:spLocks noChangeArrowheads="1"/>
          </p:cNvSpPr>
          <p:nvPr/>
        </p:nvSpPr>
        <p:spPr bwMode="auto">
          <a:xfrm>
            <a:off x="71313" y="1628800"/>
            <a:ext cx="8893175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pt-BR" sz="2400" dirty="0">
                <a:latin typeface="Calibri" pitchFamily="34" charset="0"/>
              </a:rPr>
              <a:t> Idade: pior &lt;16 anos e &gt; 45 anos</a:t>
            </a:r>
          </a:p>
          <a:p>
            <a:pPr>
              <a:buFontTx/>
              <a:buChar char="•"/>
            </a:pPr>
            <a:endParaRPr lang="pt-BR" sz="2400" dirty="0">
              <a:latin typeface="Calibri" pitchFamily="34" charset="0"/>
            </a:endParaRPr>
          </a:p>
          <a:p>
            <a:pPr>
              <a:buFontTx/>
              <a:buChar char="•"/>
            </a:pPr>
            <a:r>
              <a:rPr lang="pt-BR" sz="2400" dirty="0">
                <a:latin typeface="Calibri" pitchFamily="34" charset="0"/>
              </a:rPr>
              <a:t> Tamanho do tumor (</a:t>
            </a:r>
            <a:r>
              <a:rPr lang="en-US" sz="2400" dirty="0">
                <a:latin typeface="Calibri" pitchFamily="34" charset="0"/>
                <a:cs typeface="Arial" pitchFamily="34" charset="0"/>
              </a:rPr>
              <a:t>&gt; 4 cm)</a:t>
            </a:r>
          </a:p>
          <a:p>
            <a:endParaRPr lang="pt-BR" sz="2400" dirty="0">
              <a:latin typeface="Calibri" pitchFamily="34" charset="0"/>
            </a:endParaRPr>
          </a:p>
          <a:p>
            <a:pPr>
              <a:buFontTx/>
              <a:buChar char="•"/>
            </a:pPr>
            <a:r>
              <a:rPr lang="pt-BR" sz="2400" dirty="0">
                <a:latin typeface="Calibri" pitchFamily="34" charset="0"/>
              </a:rPr>
              <a:t> Extensão extra-tireoidiana do tumor</a:t>
            </a:r>
          </a:p>
          <a:p>
            <a:r>
              <a:rPr lang="pt-BR" sz="2400" dirty="0">
                <a:latin typeface="Calibri" pitchFamily="34" charset="0"/>
              </a:rPr>
              <a:t> </a:t>
            </a:r>
          </a:p>
          <a:p>
            <a:pPr>
              <a:buFontTx/>
              <a:buChar char="•"/>
            </a:pPr>
            <a:r>
              <a:rPr lang="pt-BR" sz="2400" dirty="0">
                <a:latin typeface="Calibri" pitchFamily="34" charset="0"/>
              </a:rPr>
              <a:t> Tipo histológico (variante  de células altas, </a:t>
            </a:r>
            <a:r>
              <a:rPr lang="pt-BR" sz="2400" dirty="0" err="1">
                <a:latin typeface="Calibri" pitchFamily="34" charset="0"/>
              </a:rPr>
              <a:t>colunar</a:t>
            </a:r>
            <a:r>
              <a:rPr lang="pt-BR" sz="2400" dirty="0">
                <a:latin typeface="Calibri" pitchFamily="34" charset="0"/>
              </a:rPr>
              <a:t>, </a:t>
            </a:r>
          </a:p>
          <a:p>
            <a:r>
              <a:rPr lang="pt-BR" sz="2400" dirty="0">
                <a:latin typeface="Calibri" pitchFamily="34" charset="0"/>
              </a:rPr>
              <a:t>  </a:t>
            </a:r>
            <a:r>
              <a:rPr lang="pt-BR" sz="2400" dirty="0" err="1">
                <a:latin typeface="Calibri" pitchFamily="34" charset="0"/>
              </a:rPr>
              <a:t>esclerosante</a:t>
            </a:r>
            <a:r>
              <a:rPr lang="pt-BR" sz="2400" dirty="0">
                <a:latin typeface="Calibri" pitchFamily="34" charset="0"/>
              </a:rPr>
              <a:t> </a:t>
            </a:r>
            <a:r>
              <a:rPr lang="pt-BR" sz="2400" dirty="0" smtClean="0">
                <a:latin typeface="Calibri" pitchFamily="34" charset="0"/>
              </a:rPr>
              <a:t>difusa)</a:t>
            </a:r>
            <a:endParaRPr lang="pt-BR" sz="2400" dirty="0">
              <a:latin typeface="Calibri" pitchFamily="34" charset="0"/>
            </a:endParaRPr>
          </a:p>
          <a:p>
            <a:r>
              <a:rPr lang="pt-BR" sz="2400" dirty="0">
                <a:latin typeface="Calibri" pitchFamily="34" charset="0"/>
              </a:rPr>
              <a:t> </a:t>
            </a:r>
          </a:p>
          <a:p>
            <a:pPr>
              <a:buFontTx/>
              <a:buChar char="•"/>
            </a:pPr>
            <a:r>
              <a:rPr lang="pt-BR" sz="2400" dirty="0">
                <a:latin typeface="Calibri" pitchFamily="34" charset="0"/>
              </a:rPr>
              <a:t> Radiação </a:t>
            </a:r>
            <a:r>
              <a:rPr lang="pt-BR" sz="2400" dirty="0" smtClean="0">
                <a:latin typeface="Calibri" pitchFamily="34" charset="0"/>
              </a:rPr>
              <a:t>prévia (Radioterapia externa)</a:t>
            </a:r>
          </a:p>
          <a:p>
            <a:pPr>
              <a:buFontTx/>
              <a:buChar char="•"/>
            </a:pPr>
            <a:endParaRPr lang="pt-BR" sz="2400" dirty="0" smtClean="0">
              <a:latin typeface="Calibri" pitchFamily="34" charset="0"/>
            </a:endParaRPr>
          </a:p>
          <a:p>
            <a:pPr>
              <a:buFontTx/>
              <a:buChar char="•"/>
            </a:pPr>
            <a:r>
              <a:rPr lang="pt-BR" sz="2400" dirty="0" smtClean="0">
                <a:latin typeface="Calibri" pitchFamily="34" charset="0"/>
              </a:rPr>
              <a:t>Marcadores moleculares: BRAF, RAS, painel de </a:t>
            </a:r>
            <a:r>
              <a:rPr lang="pt-BR" sz="2400" dirty="0" err="1" smtClean="0">
                <a:latin typeface="Calibri" pitchFamily="34" charset="0"/>
              </a:rPr>
              <a:t>microRNA</a:t>
            </a:r>
            <a:endParaRPr lang="pt-BR" sz="2400" dirty="0">
              <a:latin typeface="Calibri" pitchFamily="34" charset="0"/>
            </a:endParaRPr>
          </a:p>
          <a:p>
            <a:endParaRPr lang="pt-BR" sz="2400" dirty="0">
              <a:latin typeface="Calibri" pitchFamily="34" charset="0"/>
            </a:endParaRPr>
          </a:p>
        </p:txBody>
      </p:sp>
      <p:sp>
        <p:nvSpPr>
          <p:cNvPr id="201731" name="Rectangle 3"/>
          <p:cNvSpPr>
            <a:spLocks noChangeArrowheads="1"/>
          </p:cNvSpPr>
          <p:nvPr/>
        </p:nvSpPr>
        <p:spPr bwMode="auto">
          <a:xfrm>
            <a:off x="107950" y="269875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600" b="1" dirty="0">
                <a:latin typeface="Calibri" pitchFamily="34" charset="0"/>
              </a:rPr>
              <a:t>	</a:t>
            </a:r>
            <a:r>
              <a:rPr lang="en-US" sz="3600" b="1" dirty="0" err="1">
                <a:latin typeface="Calibri" pitchFamily="34" charset="0"/>
              </a:rPr>
              <a:t>Câncer</a:t>
            </a:r>
            <a:r>
              <a:rPr lang="en-US" sz="3600" b="1" dirty="0">
                <a:latin typeface="Calibri" pitchFamily="34" charset="0"/>
              </a:rPr>
              <a:t> de </a:t>
            </a:r>
            <a:r>
              <a:rPr lang="en-US" sz="3600" b="1" dirty="0" smtClean="0">
                <a:latin typeface="Calibri" pitchFamily="34" charset="0"/>
              </a:rPr>
              <a:t>tireoide </a:t>
            </a:r>
            <a:r>
              <a:rPr lang="en-US" sz="3600" b="1" dirty="0">
                <a:latin typeface="Calibri" pitchFamily="34" charset="0"/>
              </a:rPr>
              <a:t/>
            </a:r>
            <a:br>
              <a:rPr lang="en-US" sz="3600" b="1" dirty="0">
                <a:latin typeface="Calibri" pitchFamily="34" charset="0"/>
              </a:rPr>
            </a:br>
            <a:r>
              <a:rPr lang="en-US" sz="3600" b="1" dirty="0">
                <a:latin typeface="Calibri" pitchFamily="34" charset="0"/>
              </a:rPr>
              <a:t>	</a:t>
            </a:r>
            <a:r>
              <a:rPr lang="en-US" sz="3200" dirty="0" err="1">
                <a:latin typeface="Calibri" pitchFamily="34" charset="0"/>
              </a:rPr>
              <a:t>Fatores</a:t>
            </a:r>
            <a:r>
              <a:rPr lang="en-US" sz="3200" dirty="0">
                <a:latin typeface="Calibri" pitchFamily="34" charset="0"/>
              </a:rPr>
              <a:t> </a:t>
            </a:r>
            <a:r>
              <a:rPr lang="en-US" sz="3200" dirty="0" err="1">
                <a:latin typeface="Calibri" pitchFamily="34" charset="0"/>
              </a:rPr>
              <a:t>Prognósticos</a:t>
            </a:r>
            <a:r>
              <a:rPr lang="en-US" sz="3200" b="1" dirty="0"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 l="46812" t="11327" r="3416" b="10989"/>
          <a:stretch>
            <a:fillRect/>
          </a:stretch>
        </p:blipFill>
        <p:spPr bwMode="auto">
          <a:xfrm>
            <a:off x="5214938" y="1285875"/>
            <a:ext cx="3643312" cy="439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1556792"/>
            <a:ext cx="4665663" cy="351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ítulo 5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1143000"/>
          </a:xfrm>
        </p:spPr>
        <p:txBody>
          <a:bodyPr/>
          <a:lstStyle/>
          <a:p>
            <a:pPr eaLnBrk="1" hangingPunct="1"/>
            <a:r>
              <a:rPr lang="pt-BR" b="1" smtClean="0"/>
              <a:t>Exame Físico</a:t>
            </a:r>
          </a:p>
        </p:txBody>
      </p:sp>
      <p:sp>
        <p:nvSpPr>
          <p:cNvPr id="22533" name="Retângulo 2"/>
          <p:cNvSpPr>
            <a:spLocks noChangeArrowheads="1"/>
          </p:cNvSpPr>
          <p:nvPr/>
        </p:nvSpPr>
        <p:spPr bwMode="auto">
          <a:xfrm>
            <a:off x="357188" y="5857875"/>
            <a:ext cx="835818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2000" b="1" dirty="0"/>
              <a:t>Peso normal: ± 15 a 20 </a:t>
            </a:r>
            <a:r>
              <a:rPr lang="en-US" sz="2000" b="1" dirty="0" smtClean="0"/>
              <a:t>g</a:t>
            </a:r>
            <a:endParaRPr lang="en-US" sz="2000" b="1" dirty="0"/>
          </a:p>
          <a:p>
            <a:pPr algn="l"/>
            <a:r>
              <a:rPr lang="en-US" sz="2000" b="1" dirty="0" err="1"/>
              <a:t>Cada</a:t>
            </a:r>
            <a:r>
              <a:rPr lang="en-US" sz="2000" b="1" dirty="0"/>
              <a:t> lobo: ± 4 cm de </a:t>
            </a:r>
            <a:r>
              <a:rPr lang="en-US" sz="2000" b="1" dirty="0" err="1"/>
              <a:t>comprimento</a:t>
            </a:r>
            <a:r>
              <a:rPr lang="en-US" sz="2000" b="1" dirty="0"/>
              <a:t> e 2 cm de </a:t>
            </a:r>
            <a:r>
              <a:rPr lang="en-US" sz="2000" b="1" dirty="0" err="1"/>
              <a:t>largura</a:t>
            </a:r>
            <a:endParaRPr lang="pt-BR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1625</TotalTime>
  <Words>2071</Words>
  <Application>Microsoft Office PowerPoint</Application>
  <PresentationFormat>Apresentação na tela (4:3)</PresentationFormat>
  <Paragraphs>508</Paragraphs>
  <Slides>81</Slides>
  <Notes>78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incorporados</vt:lpstr>
      </vt:variant>
      <vt:variant>
        <vt:i4>3</vt:i4>
      </vt:variant>
      <vt:variant>
        <vt:lpstr>Títulos de slides</vt:lpstr>
      </vt:variant>
      <vt:variant>
        <vt:i4>81</vt:i4>
      </vt:variant>
    </vt:vector>
  </HeadingPairs>
  <TitlesOfParts>
    <vt:vector size="85" baseType="lpstr">
      <vt:lpstr>Tema do Office</vt:lpstr>
      <vt:lpstr>Imagem de bitmap</vt:lpstr>
      <vt:lpstr>Foto do Photo Editor</vt:lpstr>
      <vt:lpstr>PHOTO-PAINT</vt:lpstr>
      <vt:lpstr>Slide 1</vt:lpstr>
      <vt:lpstr>Roteiro Tireoidopatias</vt:lpstr>
      <vt:lpstr>Slide 3</vt:lpstr>
      <vt:lpstr>Síntese dos Hormônios Tireoidianos</vt:lpstr>
      <vt:lpstr>Ação Hormonal Celular </vt:lpstr>
      <vt:lpstr>Slide 6</vt:lpstr>
      <vt:lpstr>Anatomia</vt:lpstr>
      <vt:lpstr>Exame Físico</vt:lpstr>
      <vt:lpstr>Exame Físico</vt:lpstr>
      <vt:lpstr>HIPERTIREOIDISMO</vt:lpstr>
      <vt:lpstr>Definição</vt:lpstr>
      <vt:lpstr>Sintomas e Sinais de Tireotoxicose</vt:lpstr>
      <vt:lpstr>Diagnóstico Diferencial de Tireotoxicose</vt:lpstr>
      <vt:lpstr>Causas de Tireotoxicose</vt:lpstr>
      <vt:lpstr>Doença de Graves Definição</vt:lpstr>
      <vt:lpstr>Doença de Graves Fisiopatologia</vt:lpstr>
      <vt:lpstr>Doença de Graves Apresentação</vt:lpstr>
      <vt:lpstr>Doença de Graves  Oftalmopatia</vt:lpstr>
      <vt:lpstr>Slide 19</vt:lpstr>
      <vt:lpstr>Exame Físico</vt:lpstr>
      <vt:lpstr>Slide 21</vt:lpstr>
      <vt:lpstr> Doença de Graves Mixedema Pré-tibial </vt:lpstr>
      <vt:lpstr>Slide 23</vt:lpstr>
      <vt:lpstr>Slide 24</vt:lpstr>
      <vt:lpstr>Doença de Graves  Captação e Cintilografia da Tireoide</vt:lpstr>
      <vt:lpstr>Doença de Graves Captação e Mapeamento da Tireoide </vt:lpstr>
      <vt:lpstr>Ultrassonografia normal</vt:lpstr>
      <vt:lpstr>Doença de Graves Ultrassonografia</vt:lpstr>
      <vt:lpstr>Bócio Multinodular Tóxico</vt:lpstr>
      <vt:lpstr>Bócio Multinodular Tóxico  Quadro Clínico – Exames Laboratoriais</vt:lpstr>
      <vt:lpstr>BMN ultrassonografia</vt:lpstr>
      <vt:lpstr>Bócio Multinodular Tóxico   Captação e Mapeamento da tireoide</vt:lpstr>
      <vt:lpstr>RX torax e CT cervical</vt:lpstr>
      <vt:lpstr>Adenoma Tóxico</vt:lpstr>
      <vt:lpstr>Adenoma Tóxico  Exames de Laboratorio</vt:lpstr>
      <vt:lpstr>Adenoma tóxico Cintilografia da Tireoide</vt:lpstr>
      <vt:lpstr>Slide 37</vt:lpstr>
      <vt:lpstr>Tireoidite subaguda</vt:lpstr>
      <vt:lpstr>Tireoidite subaguda Evolução Natural</vt:lpstr>
      <vt:lpstr>Tireoidite subaguda Avaliação Laboratorial</vt:lpstr>
      <vt:lpstr>HIPOTIREOIDISMO</vt:lpstr>
      <vt:lpstr>Definição </vt:lpstr>
      <vt:lpstr>Slide 43</vt:lpstr>
      <vt:lpstr>Etiologia</vt:lpstr>
      <vt:lpstr>Quadro Clínico</vt:lpstr>
      <vt:lpstr>Slide 46</vt:lpstr>
      <vt:lpstr>Quadro Clínico no Recém-nascido</vt:lpstr>
      <vt:lpstr>Slide 48</vt:lpstr>
      <vt:lpstr>Quadro Clínico na Criança (a partir da primeira infância)</vt:lpstr>
      <vt:lpstr>Quadro Clínico no Adulto</vt:lpstr>
      <vt:lpstr>Diagnóstico Diferencial</vt:lpstr>
      <vt:lpstr>Hipotireoidismo Primário</vt:lpstr>
      <vt:lpstr>Hipotireoidismo Central</vt:lpstr>
      <vt:lpstr>Slide 54</vt:lpstr>
      <vt:lpstr>USG tireoidite de Hashimoto</vt:lpstr>
      <vt:lpstr>Clínica x Bioquímica</vt:lpstr>
      <vt:lpstr>Probabilidade de Desenvolver Hipotireoidismo</vt:lpstr>
      <vt:lpstr>Quando tratar</vt:lpstr>
      <vt:lpstr>NÓDULOS DE TIREOIDE</vt:lpstr>
      <vt:lpstr>Slide 60</vt:lpstr>
      <vt:lpstr>Slide 61</vt:lpstr>
      <vt:lpstr>Slide 62</vt:lpstr>
      <vt:lpstr>Nódulo Tireoidiano  Avaliação Laboratorial</vt:lpstr>
      <vt:lpstr>Slide 64</vt:lpstr>
      <vt:lpstr>Slide 65</vt:lpstr>
      <vt:lpstr>Slide 66</vt:lpstr>
      <vt:lpstr>Características USG Estrutura</vt:lpstr>
      <vt:lpstr>Características USG Ecogenicidade</vt:lpstr>
      <vt:lpstr>Slide 69</vt:lpstr>
      <vt:lpstr>Slide 70</vt:lpstr>
      <vt:lpstr>Slide 71</vt:lpstr>
      <vt:lpstr>Características USG-Doppler Vascularização</vt:lpstr>
      <vt:lpstr>Avaliação de linfoadenomegalia</vt:lpstr>
      <vt:lpstr>USG de metástase linfonodal</vt:lpstr>
      <vt:lpstr>Quando indicar PAAF</vt:lpstr>
      <vt:lpstr>Predisposição</vt:lpstr>
      <vt:lpstr>Slide 77</vt:lpstr>
      <vt:lpstr>Classificação Citológica (Bethesda System)</vt:lpstr>
      <vt:lpstr>Citologia de carcinoma</vt:lpstr>
      <vt:lpstr>Slide 80</vt:lpstr>
      <vt:lpstr>Slide 81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Roteiro Tireoidopatias</dc:title>
  <dc:creator>Suemi</dc:creator>
  <cp:lastModifiedBy>rubens.silva</cp:lastModifiedBy>
  <cp:revision>45</cp:revision>
  <dcterms:created xsi:type="dcterms:W3CDTF">2010-02-12T09:58:12Z</dcterms:created>
  <dcterms:modified xsi:type="dcterms:W3CDTF">2016-02-11T09:46:59Z</dcterms:modified>
</cp:coreProperties>
</file>